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35"/>
  </p:notesMasterIdLst>
  <p:handoutMasterIdLst>
    <p:handoutMasterId r:id="rId36"/>
  </p:handoutMasterIdLst>
  <p:sldIdLst>
    <p:sldId id="295" r:id="rId4"/>
    <p:sldId id="304" r:id="rId5"/>
    <p:sldId id="312" r:id="rId6"/>
    <p:sldId id="296" r:id="rId7"/>
    <p:sldId id="297" r:id="rId8"/>
    <p:sldId id="308" r:id="rId9"/>
    <p:sldId id="309" r:id="rId10"/>
    <p:sldId id="337" r:id="rId11"/>
    <p:sldId id="298" r:id="rId12"/>
    <p:sldId id="305" r:id="rId13"/>
    <p:sldId id="338" r:id="rId14"/>
    <p:sldId id="339" r:id="rId15"/>
    <p:sldId id="341" r:id="rId16"/>
    <p:sldId id="340" r:id="rId17"/>
    <p:sldId id="307" r:id="rId18"/>
    <p:sldId id="306" r:id="rId19"/>
    <p:sldId id="300" r:id="rId20"/>
    <p:sldId id="336" r:id="rId21"/>
    <p:sldId id="301" r:id="rId22"/>
    <p:sldId id="302" r:id="rId23"/>
    <p:sldId id="315" r:id="rId24"/>
    <p:sldId id="289" r:id="rId25"/>
    <p:sldId id="287" r:id="rId26"/>
    <p:sldId id="286" r:id="rId27"/>
    <p:sldId id="288" r:id="rId28"/>
    <p:sldId id="259" r:id="rId29"/>
    <p:sldId id="261" r:id="rId30"/>
    <p:sldId id="266" r:id="rId31"/>
    <p:sldId id="335" r:id="rId32"/>
    <p:sldId id="314" r:id="rId33"/>
    <p:sldId id="311" r:id="rId34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52" y="84"/>
      </p:cViewPr>
      <p:guideLst>
        <p:guide orient="horz" pos="2234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377.xml"/><Relationship Id="rId40" Type="http://schemas.openxmlformats.org/officeDocument/2006/relationships/commentAuthors" Target="commentAuthors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0" Type="http://schemas.openxmlformats.org/officeDocument/2006/relationships/tags" Target="../tags/tag227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1780" y="125471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71187" y="125470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1508262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8557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99.xml"/><Relationship Id="rId1" Type="http://schemas.openxmlformats.org/officeDocument/2006/relationships/tags" Target="../tags/tag29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06.xml"/><Relationship Id="rId7" Type="http://schemas.openxmlformats.org/officeDocument/2006/relationships/image" Target="../media/image12.png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13.xml"/><Relationship Id="rId7" Type="http://schemas.openxmlformats.org/officeDocument/2006/relationships/image" Target="../media/image13.png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20.xml"/><Relationship Id="rId7" Type="http://schemas.openxmlformats.org/officeDocument/2006/relationships/image" Target="../media/image14.png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29.xml"/><Relationship Id="rId2" Type="http://schemas.openxmlformats.org/officeDocument/2006/relationships/image" Target="../media/image15.png"/><Relationship Id="rId1" Type="http://schemas.openxmlformats.org/officeDocument/2006/relationships/tags" Target="../tags/tag3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image" Target="../media/image16.pn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63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image" Target="../media/image19.jpeg"/><Relationship Id="rId1" Type="http://schemas.openxmlformats.org/officeDocument/2006/relationships/tags" Target="../tags/tag3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64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66.xml"/><Relationship Id="rId2" Type="http://schemas.openxmlformats.org/officeDocument/2006/relationships/image" Target="../media/image21.jpeg"/><Relationship Id="rId1" Type="http://schemas.openxmlformats.org/officeDocument/2006/relationships/tags" Target="../tags/tag3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67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68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69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0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372.xml"/><Relationship Id="rId2" Type="http://schemas.openxmlformats.org/officeDocument/2006/relationships/image" Target="../media/image26.png"/><Relationship Id="rId1" Type="http://schemas.openxmlformats.org/officeDocument/2006/relationships/tags" Target="../tags/tag37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tags" Target="../tags/tag373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4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76.xml"/><Relationship Id="rId1" Type="http://schemas.openxmlformats.org/officeDocument/2006/relationships/tags" Target="../tags/tag37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image" Target="../media/image7.png"/><Relationship Id="rId7" Type="http://schemas.openxmlformats.org/officeDocument/2006/relationships/tags" Target="../tags/tag28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" Type="http://schemas.openxmlformats.org/officeDocument/2006/relationships/tags" Target="../tags/tag28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8.xml"/><Relationship Id="rId2" Type="http://schemas.openxmlformats.org/officeDocument/2006/relationships/image" Target="../media/image8.png"/><Relationship Id="rId1" Type="http://schemas.openxmlformats.org/officeDocument/2006/relationships/tags" Target="../tags/tag28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4538" y="1221384"/>
            <a:ext cx="10351325" cy="31109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/>
              <a:t>户外微型水质自动监测站  </a:t>
            </a:r>
            <a:br>
              <a:rPr lang="en-US" altLang="zh-CN" sz="6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6600" dirty="0">
                <a:solidFill>
                  <a:schemeClr val="accent1"/>
                </a:solidFill>
                <a:sym typeface="+mn-ea"/>
              </a:rPr>
              <a:t>介绍资料</a:t>
            </a:r>
            <a:endParaRPr lang="zh-CN" altLang="en-US" sz="6600" dirty="0">
              <a:solidFill>
                <a:schemeClr val="accent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600" dirty="0" err="1">
                <a:solidFill>
                  <a:schemeClr val="accent1"/>
                </a:solidFill>
                <a:sym typeface="+mn-ea"/>
              </a:rPr>
              <a:t>产品图册</a:t>
            </a:r>
            <a:r>
              <a:rPr lang="zh-CN" altLang="en-US" sz="3600" dirty="0">
                <a:solidFill>
                  <a:schemeClr val="accent1"/>
                </a:solidFill>
                <a:sym typeface="+mn-ea"/>
              </a:rPr>
              <a:t>（</a:t>
            </a:r>
            <a:r>
              <a:rPr lang="zh-CN" altLang="en-US" sz="2400" dirty="0">
                <a:solidFill>
                  <a:schemeClr val="accent1"/>
                </a:solidFill>
                <a:sym typeface="+mn-ea"/>
              </a:rPr>
              <a:t>根据参数多少，可自由布局</a:t>
            </a:r>
            <a:r>
              <a:rPr lang="zh-CN" altLang="en-US" sz="3600" dirty="0">
                <a:solidFill>
                  <a:schemeClr val="accent1"/>
                </a:solidFill>
                <a:sym typeface="+mn-ea"/>
              </a:rPr>
              <a:t>）</a:t>
            </a:r>
            <a:endParaRPr sz="36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7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26862" y="935319"/>
            <a:ext cx="5285144" cy="533399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>
              <a:buClrTx/>
              <a:buSzTx/>
              <a:buFontTx/>
              <a:buNone/>
              <a:defRPr/>
            </a:pPr>
            <a:endParaRPr lang="zh-CN" altLang="en-US" sz="28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8" name="内容占位符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209124" y="2360528"/>
            <a:ext cx="5285144" cy="419260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21" descr="E:\桌面\在线图片1.jpg在线图片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57204" y="1543432"/>
            <a:ext cx="3556635" cy="4185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4260" y="927107"/>
            <a:ext cx="4131310" cy="4977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" descr="E:\桌面\在线图片2.jpg在线图片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515732" y="1828108"/>
            <a:ext cx="2422719" cy="3837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959036" y="5904872"/>
            <a:ext cx="83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外观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898345" y="5805890"/>
            <a:ext cx="125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内部结构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315382" y="5829051"/>
            <a:ext cx="125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内部结构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600" dirty="0" err="1">
                <a:solidFill>
                  <a:schemeClr val="accent1"/>
                </a:solidFill>
                <a:sym typeface="+mn-ea"/>
              </a:rPr>
              <a:t>产品图册</a:t>
            </a:r>
            <a:r>
              <a:rPr lang="zh-CN" altLang="en-US" sz="3600" dirty="0">
                <a:solidFill>
                  <a:schemeClr val="accent1"/>
                </a:solidFill>
                <a:sym typeface="+mn-ea"/>
              </a:rPr>
              <a:t>（</a:t>
            </a:r>
            <a:r>
              <a:rPr lang="zh-CN" altLang="en-US" sz="2400" dirty="0">
                <a:solidFill>
                  <a:schemeClr val="accent1"/>
                </a:solidFill>
                <a:sym typeface="+mn-ea"/>
              </a:rPr>
              <a:t>根据参数多少，可自由布局</a:t>
            </a:r>
            <a:r>
              <a:rPr lang="zh-CN" altLang="en-US" sz="3600" dirty="0">
                <a:solidFill>
                  <a:schemeClr val="accent1"/>
                </a:solidFill>
                <a:sym typeface="+mn-ea"/>
              </a:rPr>
              <a:t>）</a:t>
            </a:r>
            <a:endParaRPr sz="36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7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26862" y="935319"/>
            <a:ext cx="5285144" cy="533399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>
              <a:buClrTx/>
              <a:buSzTx/>
              <a:buFontTx/>
              <a:buNone/>
              <a:defRPr/>
            </a:pPr>
            <a:endParaRPr lang="zh-CN" altLang="en-US" sz="28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8" name="内容占位符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209124" y="2360528"/>
            <a:ext cx="5285144" cy="419260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6256" y="1079508"/>
            <a:ext cx="8191500" cy="51530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600" dirty="0" err="1">
                <a:solidFill>
                  <a:schemeClr val="accent1"/>
                </a:solidFill>
                <a:sym typeface="+mn-ea"/>
              </a:rPr>
              <a:t>产品图册</a:t>
            </a:r>
            <a:r>
              <a:rPr lang="zh-CN" altLang="en-US" sz="3600" dirty="0">
                <a:solidFill>
                  <a:schemeClr val="accent1"/>
                </a:solidFill>
                <a:sym typeface="+mn-ea"/>
              </a:rPr>
              <a:t>（</a:t>
            </a:r>
            <a:r>
              <a:rPr lang="zh-CN" altLang="en-US" sz="2400" dirty="0">
                <a:solidFill>
                  <a:schemeClr val="accent1"/>
                </a:solidFill>
                <a:sym typeface="+mn-ea"/>
              </a:rPr>
              <a:t>根据参数多少，可自由布局</a:t>
            </a:r>
            <a:r>
              <a:rPr lang="zh-CN" altLang="en-US" sz="3600" dirty="0">
                <a:solidFill>
                  <a:schemeClr val="accent1"/>
                </a:solidFill>
                <a:sym typeface="+mn-ea"/>
              </a:rPr>
              <a:t>）</a:t>
            </a:r>
            <a:endParaRPr sz="36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7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26862" y="935319"/>
            <a:ext cx="5285144" cy="533399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>
              <a:buClrTx/>
              <a:buSzTx/>
              <a:buFontTx/>
              <a:buNone/>
              <a:defRPr/>
            </a:pPr>
            <a:endParaRPr lang="zh-CN" altLang="en-US" sz="28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8" name="内容占位符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209124" y="2360528"/>
            <a:ext cx="5285144" cy="419260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06" y="927107"/>
            <a:ext cx="6911984" cy="58735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600" dirty="0" err="1">
                <a:solidFill>
                  <a:schemeClr val="accent1"/>
                </a:solidFill>
                <a:sym typeface="+mn-ea"/>
              </a:rPr>
              <a:t>产品图册</a:t>
            </a:r>
            <a:r>
              <a:rPr lang="zh-CN" altLang="en-US" sz="3600" dirty="0">
                <a:solidFill>
                  <a:schemeClr val="accent1"/>
                </a:solidFill>
                <a:sym typeface="+mn-ea"/>
              </a:rPr>
              <a:t>（</a:t>
            </a:r>
            <a:r>
              <a:rPr lang="zh-CN" altLang="en-US" sz="2400" dirty="0">
                <a:solidFill>
                  <a:schemeClr val="accent1"/>
                </a:solidFill>
                <a:sym typeface="+mn-ea"/>
              </a:rPr>
              <a:t>根据参数多少，可自由布局</a:t>
            </a:r>
            <a:r>
              <a:rPr lang="zh-CN" altLang="en-US" sz="3600" dirty="0">
                <a:solidFill>
                  <a:schemeClr val="accent1"/>
                </a:solidFill>
                <a:sym typeface="+mn-ea"/>
              </a:rPr>
              <a:t>）</a:t>
            </a:r>
            <a:endParaRPr sz="36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7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26862" y="935319"/>
            <a:ext cx="5285144" cy="533399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>
              <a:buClrTx/>
              <a:buSzTx/>
              <a:buFontTx/>
              <a:buNone/>
              <a:defRPr/>
            </a:pPr>
            <a:endParaRPr lang="zh-CN" altLang="en-US" sz="28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8" name="内容占位符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209124" y="2360528"/>
            <a:ext cx="5285144" cy="419260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769" y="963578"/>
            <a:ext cx="6639720" cy="5818491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dirty="0">
                <a:solidFill>
                  <a:schemeClr val="accent1"/>
                </a:solidFill>
                <a:sym typeface="+mn-ea"/>
              </a:rPr>
              <a:t>优势介绍</a:t>
            </a:r>
            <a:endParaRPr sz="36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7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26862" y="935319"/>
            <a:ext cx="5285144" cy="533399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>
              <a:buClrTx/>
              <a:buSzTx/>
              <a:buFontTx/>
              <a:buNone/>
              <a:defRPr/>
            </a:pPr>
            <a:endParaRPr lang="zh-CN" altLang="en-US" sz="28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8" name="内容占位符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209124" y="2360528"/>
            <a:ext cx="5285144" cy="419260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6437" y="1858557"/>
            <a:ext cx="9988571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zh-CN" altLang="en-US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除藻和臭氧杀菌</a:t>
            </a:r>
            <a:r>
              <a:rPr lang="en-US" altLang="zh-CN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</a:t>
            </a:r>
            <a:endParaRPr lang="en-US" altLang="zh-CN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zh-CN" altLang="en-US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智能门禁系统</a:t>
            </a:r>
            <a:r>
              <a:rPr lang="en-US" altLang="zh-CN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endParaRPr lang="en-US" altLang="zh-CN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zh-CN" altLang="en-US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试剂冷藏功能，可以让试剂长期保存</a:t>
            </a:r>
            <a:r>
              <a:rPr lang="en-US" altLang="zh-CN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endParaRPr lang="en-US" altLang="zh-CN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</a:t>
            </a:r>
            <a:r>
              <a:rPr lang="zh-CN" altLang="en-US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可伸缩雨蓬，防雨遮阳，增加现场人员舒适度</a:t>
            </a:r>
            <a:r>
              <a:rPr lang="en-US" altLang="zh-CN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endParaRPr lang="en-US" altLang="zh-CN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</a:t>
            </a:r>
            <a:r>
              <a:rPr lang="zh-CN" altLang="en-US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沉砂池反洗功能。</a:t>
            </a:r>
            <a:endParaRPr lang="zh-CN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>
            <p:custDataLst>
              <p:tags r:id="rId1"/>
            </p:custDataLst>
          </p:nvPr>
        </p:nvCxnSpPr>
        <p:spPr>
          <a:xfrm>
            <a:off x="466729" y="964572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85" y="153695"/>
            <a:ext cx="8147050" cy="6372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82592" y="317289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及叶绿素、蓝绿藻</a:t>
            </a:r>
            <a:endParaRPr lang="zh-CN" altLang="en-US" sz="1400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600" dirty="0">
                <a:solidFill>
                  <a:schemeClr val="accent1"/>
                </a:solidFill>
                <a:sym typeface="+mn-ea"/>
              </a:rPr>
              <a:t>技术参数</a:t>
            </a:r>
            <a:r>
              <a:rPr lang="en-US" sz="3600" dirty="0">
                <a:solidFill>
                  <a:schemeClr val="accent1"/>
                </a:solidFill>
                <a:sym typeface="+mn-ea"/>
              </a:rPr>
              <a:t>1</a:t>
            </a:r>
            <a:endParaRPr sz="36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7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26862" y="935319"/>
            <a:ext cx="5285144" cy="533399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>
              <a:buClrTx/>
              <a:buSzTx/>
              <a:buFontTx/>
              <a:buNone/>
              <a:defRPr/>
            </a:pPr>
            <a:endParaRPr lang="zh-CN" altLang="en-US" sz="28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3685" y="6486525"/>
            <a:ext cx="103441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技术参数表</a:t>
            </a:r>
            <a:r>
              <a:rPr lang="en-US" altLang="zh-CN" sz="1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endParaRPr lang="en-US" altLang="zh-CN" sz="12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6"/>
            </p:custDataLst>
          </p:nvPr>
        </p:nvGraphicFramePr>
        <p:xfrm>
          <a:off x="457200" y="1079500"/>
          <a:ext cx="10885800" cy="52588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4300"/>
                <a:gridCol w="1814300"/>
                <a:gridCol w="1814300"/>
                <a:gridCol w="1814300"/>
                <a:gridCol w="1814300"/>
                <a:gridCol w="1814300"/>
              </a:tblGrid>
              <a:tr h="4241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项目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TP、NH3-N、TN、CODMn、CODcr</a:t>
                      </a:r>
                      <a:r>
                        <a:rPr lang="en-US" sz="1200"/>
                        <a:t>  </a:t>
                      </a:r>
                      <a:r>
                        <a:rPr lang="zh-CN" sz="1200"/>
                        <a:t>四 参数性能指标</a:t>
                      </a:r>
                      <a:endParaRPr lang="zh-CN" sz="1200"/>
                    </a:p>
                    <a:p>
                      <a:pPr indent="0" algn="ctr">
                        <a:buNone/>
                      </a:pPr>
                      <a:endParaRPr lang="zh-CN" altLang="en-US" sz="1200"/>
                    </a:p>
                  </a:txBody>
                  <a:tcPr marL="12700" marR="12700" marT="1270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4000">
                <a:tc vMerge="1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总磷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氨氮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总氮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高锰酸盐指数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CODcr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参照标准</a:t>
                      </a:r>
                      <a:r>
                        <a:rPr lang="en-US" sz="1200"/>
                        <a:t> 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GB11893-89      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HJ/536-2009 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HJ 636-2012   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GB11892-89 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HJ 377-2019   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检测方法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钼酸铵法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 </a:t>
                      </a:r>
                      <a:r>
                        <a:rPr lang="zh-CN" sz="1200"/>
                        <a:t>水杨酸法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碱性过硫酸钾分光光度法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 </a:t>
                      </a:r>
                      <a:r>
                        <a:rPr lang="zh-CN" sz="1200"/>
                        <a:t>高锰酸钾法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 </a:t>
                      </a:r>
                      <a:r>
                        <a:rPr lang="zh-CN" sz="1200"/>
                        <a:t>重铬酸钾法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</a:tr>
              <a:tr h="212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测量范围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0.02~2 mg/L</a:t>
                      </a:r>
                      <a:endParaRPr lang="en-US" sz="1200"/>
                    </a:p>
                    <a:p>
                      <a:pPr indent="0" algn="ctr">
                        <a:buNone/>
                      </a:pPr>
                      <a:r>
                        <a:rPr lang="zh-CN" sz="1200"/>
                        <a:t>（可扩展）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0.1~5mg/L（可扩展）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0.1~10mg/L（可扩展）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0.5~20mg/L</a:t>
                      </a:r>
                      <a:endParaRPr lang="en-US" sz="1200"/>
                    </a:p>
                    <a:p>
                      <a:pPr indent="0" algn="ctr">
                        <a:buNone/>
                      </a:pPr>
                      <a:r>
                        <a:rPr lang="zh-CN" sz="1200"/>
                        <a:t>（可扩展）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15-2000mg/L</a:t>
                      </a:r>
                      <a:endParaRPr lang="en-US" sz="1200"/>
                    </a:p>
                    <a:p>
                      <a:pPr indent="0" algn="ctr">
                        <a:buNone/>
                      </a:pPr>
                      <a:r>
                        <a:rPr lang="zh-CN" sz="1200"/>
                        <a:t>（可扩展）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检出限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≦0.01mg/L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≦0.010mg/L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≦0.01mg/L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≦0.1mg/L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0.1mg/L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检测下限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≦0.15mg/L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≦0.15mg/L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≦1.0mg/L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≦0.5mg/L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15mg/L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漂移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精密度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≤5%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≤5%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≤5%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≤5%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≤5%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示值误差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电压影响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±10%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±10%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温度影响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±5%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一致性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≥90%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≥90%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≥90%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≥90%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≥90%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</a:tr>
              <a:tr h="212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采样周期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时间间隔（</a:t>
                      </a:r>
                      <a:r>
                        <a:rPr lang="en-US" sz="1000"/>
                        <a:t>20～9999min任意可调）和整点测量模式</a:t>
                      </a:r>
                      <a:endParaRPr lang="en-US" altLang="en-US" sz="1000"/>
                    </a:p>
                  </a:txBody>
                  <a:tcPr marL="12700" marR="12700" marT="1270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2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使用场所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湖泊，河流，水库等地表水（</a:t>
                      </a:r>
                      <a:r>
                        <a:rPr lang="en-US" sz="1000"/>
                        <a:t>CODMN适合清洁的地表水。CODcr适用于恶臭地表水）</a:t>
                      </a:r>
                      <a:endParaRPr lang="en-US" altLang="en-US" sz="1000"/>
                    </a:p>
                  </a:txBody>
                  <a:tcPr marL="12700" marR="12700" marT="1270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2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校准周期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1～99天任意间隔任意时刻可调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2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维护周期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一般每月一次，每次约</a:t>
                      </a:r>
                      <a:r>
                        <a:rPr lang="en-US" sz="1000"/>
                        <a:t>60min</a:t>
                      </a:r>
                      <a:endParaRPr lang="en-US" altLang="en-US" sz="1000"/>
                    </a:p>
                  </a:txBody>
                  <a:tcPr marL="12700" marR="12700" marT="1270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2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/>
                        <a:t>外观尺寸</a:t>
                      </a:r>
                      <a:endParaRPr lang="zh-CN" altLang="en-US" sz="1200"/>
                    </a:p>
                  </a:txBody>
                  <a:tcPr marL="12700" marR="12700" marT="12700" anchor="ctr"/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/>
                        <a:t> 高1900mm×宽1480mm×深960mm</a:t>
                      </a:r>
                      <a:endParaRPr lang="en-US" altLang="en-US" sz="1200"/>
                    </a:p>
                  </a:txBody>
                  <a:tcPr marL="12700" marR="12700" marT="1270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984750" y="5733415"/>
            <a:ext cx="11410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noProof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技术参数表2</a:t>
            </a:r>
            <a:endParaRPr lang="zh-CN" altLang="en-US" sz="1200" noProof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5"/>
            </p:custDataLst>
          </p:nvPr>
        </p:nvGraphicFramePr>
        <p:xfrm>
          <a:off x="457200" y="1210945"/>
          <a:ext cx="10196195" cy="4435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3690"/>
                <a:gridCol w="1725930"/>
                <a:gridCol w="1710055"/>
                <a:gridCol w="2024380"/>
                <a:gridCol w="2021840"/>
                <a:gridCol w="1130300"/>
              </a:tblGrid>
              <a:tr h="601980">
                <a:tc gridSpan="6">
                  <a:txBody>
                    <a:bodyPr/>
                    <a:lstStyle/>
                    <a:p>
                      <a:pPr indent="0" algn="ctr" fontAlgn="auto">
                        <a:spcBef>
                          <a:spcPts val="600"/>
                        </a:spcBef>
                        <a:buNone/>
                      </a:pPr>
                      <a:r>
                        <a:rPr lang="zh-CN" sz="1800" dirty="0"/>
                        <a:t>五参数性能指标</a:t>
                      </a:r>
                      <a:r>
                        <a:rPr lang="en-US" sz="1800" dirty="0"/>
                        <a:t>  </a:t>
                      </a:r>
                      <a:endParaRPr lang="en-US" altLang="en-US" sz="1800" dirty="0"/>
                    </a:p>
                  </a:txBody>
                  <a:tcPr marL="12700" marR="12700" marT="1270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75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测量方法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pH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溶解氧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电导率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浊度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温度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</a:tr>
              <a:tr h="692785">
                <a:tc vMerge="1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dirty="0"/>
                        <a:t>玻璃电极法</a:t>
                      </a:r>
                      <a:endParaRPr lang="zh-CN" altLang="en-US" sz="1600" dirty="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荧光猝灭法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四线制电极法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90 </a:t>
                      </a:r>
                      <a:r>
                        <a:rPr lang="zh-CN" sz="1600" dirty="0"/>
                        <a:t>度散射光法</a:t>
                      </a:r>
                      <a:endParaRPr lang="zh-CN" altLang="en-US" sz="1600" dirty="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热电阻电极法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</a:tr>
              <a:tr h="6915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参照标准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GB/T6920-86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GB/T11913-89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GB/T6908-201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GB/T13200-91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GB/T13195-91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</a:tr>
              <a:tr h="5886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dirty="0"/>
                        <a:t>测量范围</a:t>
                      </a:r>
                      <a:endParaRPr lang="zh-CN" altLang="en-US" sz="1600" dirty="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0～14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0mg/L～20mg/L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0ms/m～500ms/m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0NTU～1000NTU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0～50℃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</a:tr>
              <a:tr h="574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漂移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±0.1pH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±0.3mg/L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±1%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±5%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——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</a:tr>
              <a:tr h="8883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/>
                        <a:t>精密度</a:t>
                      </a:r>
                      <a:endParaRPr lang="zh-CN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≤0.1pH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≤5%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≤1%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≤5%</a:t>
                      </a:r>
                      <a:endParaRPr lang="en-US" altLang="en-US" sz="16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——</a:t>
                      </a:r>
                      <a:endParaRPr lang="en-US" altLang="en-US" sz="1600" dirty="0"/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  <p:sp>
        <p:nvSpPr>
          <p:cNvPr id="8" name="文本框 6"/>
          <p:cNvSpPr txBox="1"/>
          <p:nvPr>
            <p:custDataLst>
              <p:tags r:id="rId6"/>
            </p:custDataLst>
          </p:nvPr>
        </p:nvSpPr>
        <p:spPr>
          <a:xfrm>
            <a:off x="685802" y="2286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600" dirty="0">
                <a:solidFill>
                  <a:schemeClr val="accent1"/>
                </a:solidFill>
                <a:sym typeface="+mn-ea"/>
              </a:rPr>
              <a:t>技术参数</a:t>
            </a:r>
            <a:r>
              <a:rPr lang="en-US" sz="3600" dirty="0">
                <a:solidFill>
                  <a:schemeClr val="accent1"/>
                </a:solidFill>
                <a:sym typeface="+mn-ea"/>
              </a:rPr>
              <a:t>2</a:t>
            </a:r>
            <a:endParaRPr sz="3600" dirty="0">
              <a:solidFill>
                <a:schemeClr val="accent1"/>
              </a:solidFill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600" dirty="0">
                <a:solidFill>
                  <a:schemeClr val="accent1"/>
                </a:solidFill>
                <a:sym typeface="+mn-ea"/>
              </a:rPr>
              <a:t>技术参数</a:t>
            </a:r>
            <a:r>
              <a:rPr lang="en-US" sz="3600" dirty="0">
                <a:solidFill>
                  <a:schemeClr val="accent1"/>
                </a:solidFill>
                <a:sym typeface="+mn-ea"/>
              </a:rPr>
              <a:t>3</a:t>
            </a:r>
            <a:endParaRPr sz="3600" dirty="0">
              <a:solidFill>
                <a:schemeClr val="accent1"/>
              </a:solidFill>
              <a:sym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25343" y="917870"/>
          <a:ext cx="1063192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84"/>
                <a:gridCol w="4333009"/>
                <a:gridCol w="4426527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监测项目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叶绿素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蓝绿藻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测定原理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荧光法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荧光法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量程范围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0-500ug/L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0-2000Kcells/mL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精确度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≤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≤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分辨率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重复性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≤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≤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MTBF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＞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1440h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＞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1440h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产品特点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采用钛合金耐腐蚀壳体；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NPT3/4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上螺纹接口，方便安装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具自清洗功能，清除水样中附着物，免维护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测量准确、检出限低，长期稳定性好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超高亮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LED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光源，提高信噪比，增强稳定性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具校准记录存储功能，即插即用，第一次使用无需校准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样品无需处理和萃取，非破坏性、无试剂、无污染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采用钛合金耐腐蚀壳体；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NPT3/4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上螺纹接口，方便安装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具自清洗功能，清除水样中附着物，免维护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测量准确、检出限低，长期稳定性好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超高亮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LED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光源，提高信噪比，增强稳定性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具校准记录存储功能，即插即用，第一次使用无需校准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accen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6"/>
          <p:cNvSpPr txBox="1"/>
          <p:nvPr>
            <p:custDataLst>
              <p:tags r:id="rId4"/>
            </p:custDataLst>
          </p:nvPr>
        </p:nvSpPr>
        <p:spPr>
          <a:xfrm>
            <a:off x="457204" y="142876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dirty="0">
                <a:solidFill>
                  <a:schemeClr val="accent1"/>
                </a:solidFill>
                <a:sym typeface="+mn-ea"/>
              </a:rPr>
              <a:t>JC-WMSM型 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户外</a:t>
            </a:r>
            <a:r>
              <a:rPr lang="en-US" altLang="zh-CN" dirty="0" err="1">
                <a:solidFill>
                  <a:schemeClr val="accent1"/>
                </a:solidFill>
                <a:sym typeface="+mn-ea"/>
              </a:rPr>
              <a:t>水站</a:t>
            </a:r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6" name="内容占位符 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57272" y="1439969"/>
            <a:ext cx="11277816" cy="4893099"/>
          </a:xfrm>
          <a:prstGeom prst="rect">
            <a:avLst/>
          </a:prstGeom>
        </p:spPr>
        <p:txBody>
          <a:bodyPr vert="horz" lIns="90000" tIns="46800" rIns="90000" bIns="46800" rtlCol="0">
            <a:normAutofit fontScale="90000"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20" b="1" spc="0" noProof="0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220" b="1" spc="0" noProof="0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仪器介绍</a:t>
            </a:r>
            <a:endParaRPr lang="zh-CN" altLang="en-US" sz="2220" b="1" spc="0" noProof="0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户外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水站多参数分析仪采用柜式整合、将所有电极探头以及水处理系统、检测监控系统组合在柜内的方式，具有数字化功能，不同模块、传感器之间采用高精度检测。变送器可同时连接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pH/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温度、溶解氧、电导率、浊度等不同类型的电极，并同时测量显示多个参数（可定制）。仪表同时输出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组可任意选择类型的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～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20mA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输出，配有 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RS485/232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输出，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MODBUS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标准接口协议。可安装在室外。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00" b="1" spc="0" noProof="0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 sz="2200" b="1" spc="0" noProof="0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仪器特点 </a:t>
            </a:r>
            <a:endParaRPr kumimoji="0" lang="zh-CN" altLang="en-US" sz="2200" b="1" kern="1200" cap="none" spc="0" normalizeH="0" baseline="0" noProof="0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安装方便快捷、节省站房建设费用；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集数据采集、处理和传输于一体，可靠性高，低成本；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全触摸屏操作，精准快捷，在线能同时测量：电导、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、余氯、浊度、溶氧、温度、叶绿素、蓝绿藻等多个参数可选；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4-20mA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变送输出、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RS485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通信输出等各种变量输出，系统智能控制；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壁挂一体主机柜（防锈）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一体彩色触摸屏主机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电导、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、余氯、浊度、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DO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16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温度、叶绿素、蓝绿藻电极</a:t>
            </a:r>
            <a:r>
              <a:rPr lang="en-US" altLang="zh-CN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传感器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可无线传输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电极检测，维护量少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自带温度补偿，提高各种天气下的测试精确度。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200" b="1" spc="0" noProof="0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</a:t>
            </a:r>
            <a:r>
              <a:rPr lang="zh-CN" altLang="en-US" sz="2200" b="1" spc="0" noProof="0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应用场所</a:t>
            </a:r>
            <a:r>
              <a:rPr lang="zh-CN" altLang="en-US" b="1" spc="0" noProof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kumimoji="0" lang="zh-CN" altLang="en-US" b="1" kern="1200" cap="none" spc="0" normalizeH="0" baseline="0" noProof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pc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广泛用于湖泊、河流、水库、运河、鱼塘等地表水的监测。</a:t>
            </a:r>
            <a:endParaRPr lang="zh-CN" altLang="en-US" spc="0" noProof="0" dirty="0">
              <a:ln>
                <a:noFill/>
              </a:ln>
              <a:solidFill>
                <a:schemeClr val="dk1"/>
              </a:solidFill>
              <a:effectLst/>
              <a:uLn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74470" y="266700"/>
            <a:ext cx="354330" cy="1640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52500" lnSpcReduction="200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80360" y="444317"/>
            <a:ext cx="7581900" cy="922021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>
                <a:sym typeface="+mn-ea"/>
              </a:rPr>
              <a:t>户外微型水质自动监测站 </a:t>
            </a:r>
            <a:endParaRPr lang="zh-CN" altLang="en-US" sz="54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标题 3"/>
          <p:cNvSpPr txBox="1"/>
          <p:nvPr>
            <p:custDataLst>
              <p:tags r:id="rId3"/>
            </p:custDataLst>
          </p:nvPr>
        </p:nvSpPr>
        <p:spPr>
          <a:xfrm>
            <a:off x="2880360" y="1983557"/>
            <a:ext cx="6243774" cy="92202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Bef>
                <a:spcPts val="0"/>
              </a:spcBef>
              <a:buSzPct val="100000"/>
            </a:pPr>
            <a:r>
              <a:rPr lang="zh-CN" altLang="en-US">
                <a:sym typeface="+mn-ea"/>
              </a:rPr>
              <a:t>产品介绍</a:t>
            </a:r>
            <a:endParaRPr lang="zh-CN" altLang="en-US" dirty="0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489710" y="1788900"/>
            <a:ext cx="354330" cy="1640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52500" lnSpcReduction="200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390650" y="3482340"/>
            <a:ext cx="354330" cy="1640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52500" lnSpcReduction="200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03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9" name="标题 3"/>
          <p:cNvSpPr txBox="1"/>
          <p:nvPr>
            <p:custDataLst>
              <p:tags r:id="rId6"/>
            </p:custDataLst>
          </p:nvPr>
        </p:nvSpPr>
        <p:spPr>
          <a:xfrm>
            <a:off x="2811780" y="3710757"/>
            <a:ext cx="6243774" cy="92202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Bef>
                <a:spcPts val="0"/>
              </a:spcBef>
              <a:buSzPct val="100000"/>
            </a:pPr>
            <a:r>
              <a:rPr lang="zh-CN" altLang="en-US">
                <a:sym typeface="+mn-ea"/>
              </a:rPr>
              <a:t>应用案例</a:t>
            </a:r>
            <a:endParaRPr lang="zh-CN" altLang="en-US" dirty="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99210" y="132380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lstStyle/>
          <a:p>
            <a:pPr marL="0" algn="ctr">
              <a:buNone/>
            </a:pPr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03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95800" y="2605857"/>
            <a:ext cx="6243774" cy="922021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>
                <a:sym typeface="+mn-ea"/>
              </a:rPr>
              <a:t>应用</a:t>
            </a:r>
            <a:r>
              <a:rPr lang="zh-CN" altLang="en-US" sz="5400" dirty="0">
                <a:solidFill>
                  <a:schemeClr val="accent1"/>
                </a:solidFill>
                <a:sym typeface="+mn-ea"/>
              </a:rPr>
              <a:t>案例</a:t>
            </a:r>
            <a:endParaRPr lang="zh-CN" altLang="en-US" sz="5400" dirty="0">
              <a:solidFill>
                <a:schemeClr val="accent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_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045" y="1522730"/>
            <a:ext cx="3505835" cy="2630013"/>
          </a:xfrm>
          <a:prstGeom prst="rect">
            <a:avLst/>
          </a:prstGeom>
        </p:spPr>
      </p:pic>
      <p:pic>
        <p:nvPicPr>
          <p:cNvPr id="4" name="图片 3" descr="4_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46575" y="1522730"/>
            <a:ext cx="3505835" cy="2630013"/>
          </a:xfrm>
          <a:prstGeom prst="rect">
            <a:avLst/>
          </a:prstGeom>
        </p:spPr>
      </p:pic>
      <p:pic>
        <p:nvPicPr>
          <p:cNvPr id="5" name="图片 4" descr="4_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79695" y="1522413"/>
            <a:ext cx="3505835" cy="2630013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65150" y="5563801"/>
            <a:ext cx="3505835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ym typeface="+mn-ea"/>
              </a:rPr>
              <a:t>芜湖市电厂泠凝水监测项目一</a:t>
            </a:r>
            <a:endParaRPr lang="zh-CN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340860" y="5563801"/>
            <a:ext cx="3505835" cy="39878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ym typeface="+mn-ea"/>
              </a:rPr>
              <a:t>芜湖市电厂泠凝水监测项目二</a:t>
            </a:r>
            <a:endParaRPr lang="zh-CN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8116525" y="5563801"/>
            <a:ext cx="3505835" cy="39878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ym typeface="+mn-ea"/>
              </a:rPr>
              <a:t>芜湖市电厂泠凝水监测项目三</a:t>
            </a:r>
            <a:endParaRPr lang="zh-CN" altLang="en-US"/>
          </a:p>
          <a:p>
            <a:endParaRPr lang="zh-CN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 descr="E:\桌面\1在线4.jpg1在线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5150" y="1894205"/>
            <a:ext cx="3535045" cy="3135630"/>
          </a:xfrm>
          <a:prstGeom prst="rect">
            <a:avLst/>
          </a:prstGeom>
        </p:spPr>
      </p:pic>
      <p:pic>
        <p:nvPicPr>
          <p:cNvPr id="11" name="图片 10" descr="E:\桌面\1在线5.jpg1在线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31005" y="1894205"/>
            <a:ext cx="3867785" cy="3135630"/>
          </a:xfrm>
          <a:prstGeom prst="rect">
            <a:avLst/>
          </a:prstGeom>
        </p:spPr>
      </p:pic>
      <p:pic>
        <p:nvPicPr>
          <p:cNvPr id="12" name="图片 11" descr="E:\桌面\6在线.jpg6在线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333105" y="1894205"/>
            <a:ext cx="3411220" cy="3162935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466729" y="964572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6"/>
          <p:cNvSpPr txBox="1"/>
          <p:nvPr>
            <p:custDataLst>
              <p:tags r:id="rId12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>
                <a:solidFill>
                  <a:schemeClr val="accent1"/>
                </a:solidFill>
                <a:sym typeface="+mn-ea"/>
              </a:rPr>
              <a:t>芜湖市电厂泠凝水监测</a:t>
            </a:r>
            <a:endParaRPr lang="zh-CN" altLang="en-US">
              <a:solidFill>
                <a:schemeClr val="accent1"/>
              </a:solidFill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29870" y="1246505"/>
            <a:ext cx="4977765" cy="1272540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/>
              <a:t>HS-03黄山市地表水监测</a:t>
            </a:r>
            <a:br>
              <a:rPr lang="zh-CN" altLang="en-US"/>
            </a:br>
            <a:r>
              <a:rPr lang="zh-CN" altLang="en-US" sz="2200">
                <a:sym typeface="+mn-ea"/>
              </a:rPr>
              <a:t>－西溪南镇河道水渠治理监测项目</a:t>
            </a:r>
            <a:endParaRPr lang="zh-CN" altLang="en-US" sz="2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83260" y="2754630"/>
            <a:ext cx="4070985" cy="2398395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在黄山市西溪南镇河道治理监测项目中，设立户外监测站点</a:t>
            </a:r>
            <a:r>
              <a:rPr lang="en-US" altLang="zh-CN" dirty="0">
                <a:sym typeface="+mn-ea"/>
              </a:rPr>
              <a:t>13</a:t>
            </a:r>
            <a:r>
              <a:rPr lang="zh-CN" altLang="en-US" dirty="0">
                <a:sym typeface="+mn-ea"/>
              </a:rPr>
              <a:t>处，对河道治理，断面监测提供了实时、准确、可溯源的数据支撑。为改善当地水质环境，提高灌溉用水质量提供了强有力的保障。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4" name="图片 3" descr="C:\Users\Administrator.DESKTOP-ONSBE8S\Desktop\112.jpg1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89575" y="1025843"/>
            <a:ext cx="6016625" cy="5090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83515" y="1217930"/>
            <a:ext cx="5480685" cy="113665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邯郸市河道治理监测</a:t>
            </a:r>
            <a:br>
              <a:rPr lang="zh-CN" altLang="en-US"/>
            </a:br>
            <a:r>
              <a:rPr lang="zh-CN" altLang="en-US"/>
              <a:t>        </a:t>
            </a:r>
            <a:r>
              <a:rPr lang="zh-CN" altLang="en-US" sz="2200"/>
              <a:t>－肥乡县生态公园治理监测项目</a:t>
            </a:r>
            <a:endParaRPr lang="zh-CN" altLang="en-US" sz="220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37515" y="2754630"/>
            <a:ext cx="4271010" cy="2245995"/>
          </a:xfrm>
        </p:spPr>
        <p:txBody>
          <a:bodyPr/>
          <a:lstStyle/>
          <a:p>
            <a:r>
              <a:rPr lang="zh-CN" altLang="en-US">
                <a:sym typeface="+mn-ea"/>
              </a:rPr>
              <a:t>  在邯郸市肥乡县生态公园河道治理监测项目中，设立微型监测站点5处，对生态公园河道治理，断面监测提供了实时、准确、可溯源的数据支撑。为河道治理的方向性、准确性提供了方向引导。</a:t>
            </a:r>
            <a:endParaRPr lang="zh-CN" altLang="en-US">
              <a:sym typeface="Arial" panose="020B0604020202020204" pitchFamily="34" charset="0"/>
            </a:endParaRPr>
          </a:p>
          <a:p>
            <a:endParaRPr lang="zh-CN" altLang="en-US"/>
          </a:p>
        </p:txBody>
      </p:sp>
      <p:pic>
        <p:nvPicPr>
          <p:cNvPr id="2" name="图片 1" descr="E:\桌面\1在线图片3.jpg1在线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5847715" y="611505"/>
            <a:ext cx="5319395" cy="54825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325" y="1554480"/>
            <a:ext cx="4945380" cy="1252855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/>
              <a:t>徐州市河道治理监测项目</a:t>
            </a:r>
            <a:br>
              <a:rPr lang="zh-CN" altLang="en-US"/>
            </a:br>
            <a:r>
              <a:rPr lang="zh-CN" altLang="en-US"/>
              <a:t>  </a:t>
            </a:r>
            <a:r>
              <a:rPr lang="zh-CN" altLang="en-US" sz="2200"/>
              <a:t>－齐乡镇支流河道治理配套监测</a:t>
            </a:r>
            <a:endParaRPr lang="zh-CN" altLang="en-US" sz="22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702310" y="3040380"/>
            <a:ext cx="3851910" cy="1560195"/>
          </a:xfrm>
        </p:spPr>
        <p:txBody>
          <a:bodyPr/>
          <a:lstStyle/>
          <a:p>
            <a:pPr algn="l"/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在徐州市直流河道治理监测项目中，对支流河道水质治理监测一体化设备的正常运行，提供及时合格的数据支撑。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510" y="870585"/>
            <a:ext cx="5257800" cy="5289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1355" y="1659255"/>
            <a:ext cx="4264025" cy="99377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太子湖河道监测项目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79145" y="2847975"/>
            <a:ext cx="4166235" cy="1378585"/>
          </a:xfrm>
        </p:spPr>
        <p:txBody>
          <a:bodyPr/>
          <a:lstStyle/>
          <a:p>
            <a:r>
              <a:rPr lang="zh-CN" altLang="en-US">
                <a:sym typeface="+mn-ea"/>
              </a:rPr>
              <a:t>共建设监测站点6座，主要监控太子河支流水质，为太子河水质变化起到提前预警，提前治理前哨作用。</a:t>
            </a:r>
            <a:endParaRPr lang="zh-CN" altLang="en-US">
              <a:sym typeface="Arial" panose="020B0604020202020204" pitchFamily="34" charset="0"/>
            </a:endParaRPr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045" y="891540"/>
            <a:ext cx="5753100" cy="5403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orient="vert" idx="1"/>
          </p:nvPr>
        </p:nvSpPr>
        <p:spPr/>
        <p:txBody>
          <a:bodyPr>
            <a:noAutofit/>
          </a:bodyPr>
          <a:lstStyle/>
          <a:p>
            <a:pPr algn="l">
              <a:buClrTx/>
              <a:buSzTx/>
            </a:pPr>
            <a:r>
              <a:rPr lang="zh-CN" altLang="en-US" sz="36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+mj-cs"/>
                <a:sym typeface="+mn-ea"/>
              </a:rPr>
              <a:t>杭州市雨水监测系统</a:t>
            </a:r>
            <a:endParaRPr lang="zh-CN" altLang="en-US" sz="3600" b="1" spc="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512445"/>
            <a:ext cx="6665595" cy="6081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br>
              <a:rPr lang="zh-CN" altLang="en-US"/>
            </a:b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algn="l">
              <a:buClrTx/>
              <a:buSzTx/>
            </a:pPr>
            <a:r>
              <a:rPr lang="zh-CN" altLang="en-US" sz="36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+mj-cs"/>
                <a:sym typeface="+mn-ea"/>
              </a:rPr>
              <a:t>太子湖水质监测站</a:t>
            </a:r>
            <a:endParaRPr lang="zh-CN" altLang="en-US" sz="3600" b="1" spc="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665" y="483235"/>
            <a:ext cx="5828665" cy="5891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zh-CN" altLang="en-US" sz="36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cs typeface="+mj-cs"/>
                <a:sym typeface="+mn-ea"/>
              </a:rPr>
              <a:t>河北邯郸河道项目</a:t>
            </a:r>
            <a:endParaRPr lang="zh-CN" altLang="en-US" sz="3600" b="1" spc="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cs typeface="+mj-cs"/>
            </a:endParaRPr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7275" y="814070"/>
            <a:ext cx="7002145" cy="5362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571" r="35404" b="29515"/>
          <a:stretch>
            <a:fillRect/>
          </a:stretch>
        </p:blipFill>
        <p:spPr>
          <a:xfrm>
            <a:off x="6253480" y="901065"/>
            <a:ext cx="4924425" cy="4087495"/>
          </a:xfrm>
          <a:prstGeom prst="rect">
            <a:avLst/>
          </a:prstGeom>
        </p:spPr>
      </p:pic>
      <p:pic>
        <p:nvPicPr>
          <p:cNvPr id="3" name="图片 2" descr="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5" y="977265"/>
            <a:ext cx="4839970" cy="40112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99210" y="132380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10100" y="2783657"/>
            <a:ext cx="7581900" cy="922021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>
                <a:sym typeface="+mn-ea"/>
              </a:rPr>
              <a:t>户外微型水质自动监测站 </a:t>
            </a:r>
            <a:endParaRPr lang="zh-CN" altLang="en-US" sz="5400" dirty="0">
              <a:solidFill>
                <a:schemeClr val="accent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" y="728980"/>
            <a:ext cx="5010785" cy="5126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THANKS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505585" y="426148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谢谢观看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>
                <a:solidFill>
                  <a:schemeClr val="accent1"/>
                </a:solidFill>
                <a:sym typeface="+mn-ea"/>
              </a:rPr>
              <a:t>一般性说明</a:t>
            </a:r>
            <a:endParaRPr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457155" y="1485884"/>
            <a:ext cx="11277678" cy="422912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284480" fontAlgn="ctr">
              <a:lnSpc>
                <a:spcPct val="130000"/>
              </a:lnSpc>
              <a:spcBef>
                <a:spcPts val="1000"/>
              </a:spcBef>
              <a:buSzPct val="100000"/>
              <a:buFont typeface="Wingdings" panose="05000000000000000000" charset="0"/>
              <a:buChar char="l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外微型水质自动监测站（以下简称户外水站）主要监测对象为地表水。地表水是存在于地壳表面，暴露于大气的水。是河流、冰川、湖泊、沼泽四种水体的总称，亦称“陆地水”。它是人类生活用水的重要来源之一，也是各国水资源的主要组成部分。根据生态环保部公布的《中国环境状况公报》显示，在 2014 年我国地表水总体为中度污染，湖泊（水库）的富营养化问题较为突出。造成地表水富营养化的因素主要为水体中 N、P、</a:t>
            </a:r>
            <a:r>
              <a:rPr lang="zh-CN" altLang="en-US" sz="18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有机物</a:t>
            </a:r>
            <a:r>
              <a:rPr lang="zh-CN" altLang="en-US" sz="18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、NH4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-等化学因素，因此监测地表水总磷、总氮、氨氮、</a:t>
            </a:r>
            <a:r>
              <a:rPr lang="en-US" altLang="zh-CN" sz="1800" spc="100" dirty="0" err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CODcr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、高锰酸盐指数等化学指标已成为一项必要的任务，配合常规五参数（溶解氧、浊度、电导率、温度、pH）及叶绿素和蓝绿藻的同时监测，综合反应水环境指标。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28448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本公司响应国家关于加强环境保护，维护自然生态平衡，促进国民经济可持续发展战略政策，并根据市场需要，自主研发生产的户外小型水质自动监测站， 将国标规定的方法与先进的计算机技术结合起来，实现了测定过程的全自动化， 可广泛用于江河湖泊等地表水水质监测。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1104272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内容占位符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15719" y="1202288"/>
            <a:ext cx="5285144" cy="4192602"/>
          </a:xfrm>
          <a:prstGeom prst="rect">
            <a:avLst/>
          </a:prstGeom>
        </p:spPr>
        <p:txBody>
          <a:bodyPr vert="horz" lIns="101600" tIns="0" rIns="82550" bIns="0" rtlCol="0">
            <a:normAutofit fontScale="925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90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indent="338455"/>
            <a:r>
              <a:rPr lang="zh-CN" altLang="en-US" sz="190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微软雅黑" panose="020B0503020204020204" charset="-122"/>
              </a:rPr>
              <a:t>本户外水站采用集成式设计原理，包含采配水系统、检测单元（总磷、总氮、高锰酸盐指数、氨氮、常规五参数五个测量模块）、叶绿素和蓝绿藻检测模块、质量控制单元、辅助单元（废液收集、防雷、空调等）。其中核心单元为检测单元，总磷、总氮、高锰酸盐指数、氨氮严格遵循国标规定的化学分析方法。常规五参数指标（溶解氧、电导率、浊度、温度、pH）叶绿素和蓝绿藻采用多电极集成方式进行测量。</a:t>
            </a:r>
            <a:endParaRPr lang="zh-CN" altLang="en-US" sz="190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370437" y="321274"/>
            <a:ext cx="5285144" cy="533399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spc="0">
                <a:solidFill>
                  <a:schemeClr val="accent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户外水站特点</a:t>
            </a:r>
            <a:endParaRPr lang="zh-CN" altLang="en-US" sz="3600" spc="0">
              <a:solidFill>
                <a:schemeClr val="accent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内容占位符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205949" y="1501373"/>
            <a:ext cx="5285144" cy="4192602"/>
          </a:xfrm>
          <a:prstGeom prst="rect">
            <a:avLst/>
          </a:prstGeom>
        </p:spPr>
        <p:txBody>
          <a:bodyPr vert="horz" lIns="101600" tIns="0" rIns="82550" bIns="0" rtlCol="0">
            <a:normAutofit lnSpcReduction="1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0505"/>
            <a:r>
              <a:rPr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采用集成式自动水质自动监测站房，可同时测定多种元素； 多种分析检测单元，检测下限低，符合地表水在线监测要求；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indent="230505"/>
            <a:r>
              <a:rPr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采配水单元具备水样预处理与反冲洗功能，故障率低、易维护； 可选配 UPS 不间断电源，确保水站在断电情况下完成清洗流程； 可选配视频监控设备，具有实时远程监控功能，实现全方位监控； 占地面积小， 整机占地面积≤2m2；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indent="230505"/>
            <a:r>
              <a:rPr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配备废液分离及废液收集单元，满足两周以上废液量的收集； 配备防雷单元，保证系统稳定、可靠运行；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indent="230505"/>
            <a:r>
              <a:rPr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智能恒温系统，配备机柜式冷暖空调，确保水站在规定工作温度下运行。</a:t>
            </a:r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占位符 4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515737" y="321274"/>
            <a:ext cx="5285144" cy="533399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spc="0">
                <a:solidFill>
                  <a:schemeClr val="accent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户外水站监测原理</a:t>
            </a:r>
            <a:endParaRPr sz="3600" spc="0">
              <a:solidFill>
                <a:schemeClr val="accent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组合 61"/>
          <p:cNvGrpSpPr/>
          <p:nvPr/>
        </p:nvGrpSpPr>
        <p:grpSpPr>
          <a:xfrm>
            <a:off x="1326667" y="-16286480"/>
            <a:ext cx="36379993" cy="21965920"/>
            <a:chOff x="691" y="-26050"/>
            <a:chExt cx="45879" cy="34592"/>
          </a:xfrm>
        </p:grpSpPr>
        <p:sp>
          <p:nvSpPr>
            <p:cNvPr id="95" name="自选图形 93"/>
            <p:cNvSpPr/>
            <p:nvPr/>
          </p:nvSpPr>
          <p:spPr>
            <a:xfrm>
              <a:off x="3770" y="-26050"/>
              <a:ext cx="8360" cy="1350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8360" h="13500">
                  <a:moveTo>
                    <a:pt x="-2865" y="30251"/>
                  </a:moveTo>
                  <a:lnTo>
                    <a:pt x="-859" y="30251"/>
                  </a:lnTo>
                  <a:lnTo>
                    <a:pt x="-859" y="33491"/>
                  </a:lnTo>
                  <a:lnTo>
                    <a:pt x="-2865" y="33491"/>
                  </a:lnTo>
                  <a:lnTo>
                    <a:pt x="-2865" y="30251"/>
                  </a:lnTo>
                  <a:close/>
                  <a:moveTo>
                    <a:pt x="-2102" y="30991"/>
                  </a:moveTo>
                  <a:lnTo>
                    <a:pt x="-1699" y="30991"/>
                  </a:lnTo>
                  <a:lnTo>
                    <a:pt x="-1699" y="33328"/>
                  </a:lnTo>
                  <a:lnTo>
                    <a:pt x="-2102" y="33328"/>
                  </a:lnTo>
                  <a:lnTo>
                    <a:pt x="-2102" y="30991"/>
                  </a:lnTo>
                  <a:close/>
                  <a:moveTo>
                    <a:pt x="-1353" y="30991"/>
                  </a:moveTo>
                  <a:lnTo>
                    <a:pt x="-931" y="30991"/>
                  </a:lnTo>
                  <a:lnTo>
                    <a:pt x="-931" y="33328"/>
                  </a:lnTo>
                  <a:lnTo>
                    <a:pt x="-1353" y="33328"/>
                  </a:lnTo>
                  <a:lnTo>
                    <a:pt x="-1353" y="30991"/>
                  </a:lnTo>
                  <a:close/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96" name="直线 92"/>
            <p:cNvCxnSpPr/>
            <p:nvPr/>
          </p:nvCxnSpPr>
          <p:spPr>
            <a:xfrm>
              <a:off x="1428" y="6137"/>
              <a:ext cx="86" cy="0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97" name="任意多边形 91"/>
            <p:cNvSpPr/>
            <p:nvPr/>
          </p:nvSpPr>
          <p:spPr>
            <a:xfrm>
              <a:off x="1514" y="6060"/>
              <a:ext cx="159" cy="159"/>
            </a:xfrm>
            <a:custGeom>
              <a:avLst/>
              <a:gdLst/>
              <a:ahLst/>
              <a:cxnLst/>
              <a:rect l="0" t="0" r="0" b="0"/>
              <a:pathLst>
                <a:path w="159" h="159">
                  <a:moveTo>
                    <a:pt x="0" y="0"/>
                  </a:moveTo>
                  <a:lnTo>
                    <a:pt x="0" y="158"/>
                  </a:lnTo>
                  <a:lnTo>
                    <a:pt x="159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cxnSp>
          <p:nvCxnSpPr>
            <p:cNvPr id="98" name="直线 90"/>
            <p:cNvCxnSpPr/>
            <p:nvPr/>
          </p:nvCxnSpPr>
          <p:spPr>
            <a:xfrm>
              <a:off x="2071" y="6137"/>
              <a:ext cx="192" cy="0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99" name="任意多边形 89"/>
            <p:cNvSpPr/>
            <p:nvPr/>
          </p:nvSpPr>
          <p:spPr>
            <a:xfrm>
              <a:off x="2263" y="6060"/>
              <a:ext cx="159" cy="159"/>
            </a:xfrm>
            <a:custGeom>
              <a:avLst/>
              <a:gdLst/>
              <a:ahLst/>
              <a:cxnLst/>
              <a:rect l="0" t="0" r="0" b="0"/>
              <a:pathLst>
                <a:path w="159" h="159">
                  <a:moveTo>
                    <a:pt x="0" y="0"/>
                  </a:moveTo>
                  <a:lnTo>
                    <a:pt x="0" y="158"/>
                  </a:lnTo>
                  <a:lnTo>
                    <a:pt x="159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cxnSp>
          <p:nvCxnSpPr>
            <p:cNvPr id="100" name="直线 88"/>
            <p:cNvCxnSpPr/>
            <p:nvPr/>
          </p:nvCxnSpPr>
          <p:spPr>
            <a:xfrm>
              <a:off x="2911" y="6137"/>
              <a:ext cx="509" cy="0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01" name="自选图形 87"/>
            <p:cNvSpPr/>
            <p:nvPr/>
          </p:nvSpPr>
          <p:spPr>
            <a:xfrm>
              <a:off x="14890" y="-26050"/>
              <a:ext cx="12560" cy="1350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12560" h="13500">
                  <a:moveTo>
                    <a:pt x="-11316" y="30251"/>
                  </a:moveTo>
                  <a:lnTo>
                    <a:pt x="-8302" y="30251"/>
                  </a:lnTo>
                  <a:lnTo>
                    <a:pt x="-8302" y="33491"/>
                  </a:lnTo>
                  <a:lnTo>
                    <a:pt x="-11316" y="33491"/>
                  </a:lnTo>
                  <a:lnTo>
                    <a:pt x="-11316" y="30251"/>
                  </a:lnTo>
                  <a:close/>
                  <a:moveTo>
                    <a:pt x="-11225" y="30991"/>
                  </a:moveTo>
                  <a:lnTo>
                    <a:pt x="-10836" y="30991"/>
                  </a:lnTo>
                  <a:lnTo>
                    <a:pt x="-10836" y="33328"/>
                  </a:lnTo>
                  <a:lnTo>
                    <a:pt x="-11225" y="33328"/>
                  </a:lnTo>
                  <a:lnTo>
                    <a:pt x="-11225" y="30991"/>
                  </a:lnTo>
                  <a:close/>
                  <a:moveTo>
                    <a:pt x="-10644" y="30991"/>
                  </a:moveTo>
                  <a:lnTo>
                    <a:pt x="-10251" y="30991"/>
                  </a:lnTo>
                  <a:lnTo>
                    <a:pt x="-10251" y="33328"/>
                  </a:lnTo>
                  <a:lnTo>
                    <a:pt x="-10644" y="33328"/>
                  </a:lnTo>
                  <a:lnTo>
                    <a:pt x="-10644" y="30991"/>
                  </a:lnTo>
                  <a:close/>
                  <a:moveTo>
                    <a:pt x="-10073" y="30991"/>
                  </a:moveTo>
                  <a:lnTo>
                    <a:pt x="-9651" y="30991"/>
                  </a:lnTo>
                  <a:lnTo>
                    <a:pt x="-9651" y="33328"/>
                  </a:lnTo>
                  <a:lnTo>
                    <a:pt x="-10073" y="33328"/>
                  </a:lnTo>
                  <a:lnTo>
                    <a:pt x="-10073" y="30991"/>
                  </a:lnTo>
                  <a:close/>
                  <a:moveTo>
                    <a:pt x="-9531" y="30991"/>
                  </a:moveTo>
                  <a:lnTo>
                    <a:pt x="-9099" y="30991"/>
                  </a:lnTo>
                  <a:lnTo>
                    <a:pt x="-9099" y="33328"/>
                  </a:lnTo>
                  <a:lnTo>
                    <a:pt x="-9531" y="33328"/>
                  </a:lnTo>
                  <a:lnTo>
                    <a:pt x="-9531" y="30991"/>
                  </a:lnTo>
                  <a:close/>
                  <a:moveTo>
                    <a:pt x="-8888" y="30991"/>
                  </a:moveTo>
                  <a:lnTo>
                    <a:pt x="-8451" y="30991"/>
                  </a:lnTo>
                  <a:lnTo>
                    <a:pt x="-8451" y="33328"/>
                  </a:lnTo>
                  <a:lnTo>
                    <a:pt x="-8888" y="33328"/>
                  </a:lnTo>
                  <a:lnTo>
                    <a:pt x="-8888" y="30991"/>
                  </a:lnTo>
                  <a:close/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02" name="图片 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81" y="5784"/>
              <a:ext cx="492" cy="4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直线 85"/>
            <p:cNvCxnSpPr/>
            <p:nvPr/>
          </p:nvCxnSpPr>
          <p:spPr>
            <a:xfrm>
              <a:off x="1860" y="3530"/>
              <a:ext cx="8266" cy="0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pic>
          <p:nvPicPr>
            <p:cNvPr id="104" name="图片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" y="3530"/>
              <a:ext cx="159" cy="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图片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8" y="3530"/>
              <a:ext cx="159" cy="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图片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3" y="3530"/>
              <a:ext cx="159" cy="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图片 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3" y="3530"/>
              <a:ext cx="159" cy="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图片 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1" y="3040"/>
              <a:ext cx="159" cy="4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9" name="直线 79"/>
            <p:cNvCxnSpPr/>
            <p:nvPr/>
          </p:nvCxnSpPr>
          <p:spPr>
            <a:xfrm>
              <a:off x="1860" y="7442"/>
              <a:ext cx="0" cy="941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10" name="任意多边形 78"/>
            <p:cNvSpPr/>
            <p:nvPr/>
          </p:nvSpPr>
          <p:spPr>
            <a:xfrm>
              <a:off x="1783" y="8383"/>
              <a:ext cx="159" cy="159"/>
            </a:xfrm>
            <a:custGeom>
              <a:avLst/>
              <a:gdLst/>
              <a:ahLst/>
              <a:cxnLst/>
              <a:rect l="0" t="0" r="0" b="0"/>
              <a:pathLst>
                <a:path w="159" h="159">
                  <a:moveTo>
                    <a:pt x="159" y="0"/>
                  </a:moveTo>
                  <a:lnTo>
                    <a:pt x="0" y="0"/>
                  </a:lnTo>
                  <a:lnTo>
                    <a:pt x="82" y="15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11" name="自选图形 77"/>
            <p:cNvSpPr/>
            <p:nvPr/>
          </p:nvSpPr>
          <p:spPr>
            <a:xfrm>
              <a:off x="35010" y="-24990"/>
              <a:ext cx="11560" cy="936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11560" h="9360">
                  <a:moveTo>
                    <a:pt x="-26608" y="29931"/>
                  </a:moveTo>
                  <a:lnTo>
                    <a:pt x="-26185" y="29931"/>
                  </a:lnTo>
                  <a:lnTo>
                    <a:pt x="-26185" y="32177"/>
                  </a:lnTo>
                  <a:lnTo>
                    <a:pt x="-26608" y="32177"/>
                  </a:lnTo>
                  <a:lnTo>
                    <a:pt x="-26608" y="29931"/>
                  </a:lnTo>
                  <a:close/>
                  <a:moveTo>
                    <a:pt x="-26036" y="29931"/>
                  </a:moveTo>
                  <a:lnTo>
                    <a:pt x="-25571" y="29931"/>
                  </a:lnTo>
                  <a:lnTo>
                    <a:pt x="-25571" y="32177"/>
                  </a:lnTo>
                  <a:lnTo>
                    <a:pt x="-26036" y="32177"/>
                  </a:lnTo>
                  <a:lnTo>
                    <a:pt x="-26036" y="29931"/>
                  </a:lnTo>
                  <a:close/>
                  <a:moveTo>
                    <a:pt x="-25451" y="29931"/>
                  </a:moveTo>
                  <a:lnTo>
                    <a:pt x="-25048" y="29931"/>
                  </a:lnTo>
                  <a:lnTo>
                    <a:pt x="-25048" y="32177"/>
                  </a:lnTo>
                  <a:lnTo>
                    <a:pt x="-25451" y="32177"/>
                  </a:lnTo>
                  <a:lnTo>
                    <a:pt x="-25451" y="29931"/>
                  </a:lnTo>
                  <a:close/>
                  <a:moveTo>
                    <a:pt x="-24884" y="29931"/>
                  </a:moveTo>
                  <a:lnTo>
                    <a:pt x="-24433" y="29931"/>
                  </a:lnTo>
                  <a:lnTo>
                    <a:pt x="-24433" y="32177"/>
                  </a:lnTo>
                  <a:lnTo>
                    <a:pt x="-24884" y="32177"/>
                  </a:lnTo>
                  <a:lnTo>
                    <a:pt x="-24884" y="29931"/>
                  </a:lnTo>
                  <a:close/>
                  <a:moveTo>
                    <a:pt x="-24299" y="29931"/>
                  </a:moveTo>
                  <a:lnTo>
                    <a:pt x="-23833" y="29931"/>
                  </a:lnTo>
                  <a:lnTo>
                    <a:pt x="-23833" y="32177"/>
                  </a:lnTo>
                  <a:lnTo>
                    <a:pt x="-24299" y="32177"/>
                  </a:lnTo>
                  <a:lnTo>
                    <a:pt x="-24299" y="29931"/>
                  </a:lnTo>
                  <a:close/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2" name="图片 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1" y="1322"/>
              <a:ext cx="159" cy="6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矩形 75"/>
            <p:cNvSpPr/>
            <p:nvPr/>
          </p:nvSpPr>
          <p:spPr>
            <a:xfrm>
              <a:off x="691" y="1795"/>
              <a:ext cx="10767" cy="6360"/>
            </a:xfrm>
            <a:prstGeom prst="rect">
              <a:avLst/>
            </a:prstGeom>
            <a:noFill/>
            <a:ln w="12192" cap="flat" cmpd="sng">
              <a:solidFill>
                <a:srgbClr val="000000"/>
              </a:solidFill>
              <a:prstDash val="dot"/>
              <a:miter/>
              <a:headEnd type="none" w="med" len="med"/>
              <a:tailEnd type="none" w="med" len="med"/>
            </a:ln>
          </p:spPr>
        </p:sp>
        <p:sp>
          <p:nvSpPr>
            <p:cNvPr id="114" name="文本框 74"/>
            <p:cNvSpPr txBox="1"/>
            <p:nvPr/>
          </p:nvSpPr>
          <p:spPr>
            <a:xfrm>
              <a:off x="5700" y="7718"/>
              <a:ext cx="65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水站房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15" name="文本框 73"/>
            <p:cNvSpPr txBox="1"/>
            <p:nvPr/>
          </p:nvSpPr>
          <p:spPr>
            <a:xfrm>
              <a:off x="2568" y="5069"/>
              <a:ext cx="227" cy="11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配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marR="0" algn="just">
                <a:lnSpc>
                  <a:spcPts val="1550"/>
                </a:lnSpc>
                <a:spcBef>
                  <a:spcPts val="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水单元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16" name="文本框 72"/>
            <p:cNvSpPr txBox="1"/>
            <p:nvPr/>
          </p:nvSpPr>
          <p:spPr>
            <a:xfrm>
              <a:off x="1819" y="5069"/>
              <a:ext cx="227" cy="14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预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marR="0" algn="just">
                <a:lnSpc>
                  <a:spcPts val="1550"/>
                </a:lnSpc>
                <a:spcBef>
                  <a:spcPts val="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处理单元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17" name="文本框 71"/>
            <p:cNvSpPr txBox="1"/>
            <p:nvPr/>
          </p:nvSpPr>
          <p:spPr>
            <a:xfrm>
              <a:off x="1336" y="4334"/>
              <a:ext cx="115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b="1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采配水系统</a:t>
              </a:r>
              <a:endParaRPr lang="en-US" altLang="zh-CN" sz="10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18" name="文本框 70"/>
            <p:cNvSpPr txBox="1"/>
            <p:nvPr/>
          </p:nvSpPr>
          <p:spPr>
            <a:xfrm>
              <a:off x="1024" y="4941"/>
              <a:ext cx="404" cy="2338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 marR="0" algn="just">
                <a:lnSpc>
                  <a:spcPct val="122000"/>
                </a:lnSpc>
                <a:spcBef>
                  <a:spcPts val="40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采水单元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19" name="文本框 69"/>
            <p:cNvSpPr txBox="1"/>
            <p:nvPr/>
          </p:nvSpPr>
          <p:spPr>
            <a:xfrm>
              <a:off x="8282" y="4202"/>
              <a:ext cx="3015" cy="3240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 algn="ctr">
                <a:spcBef>
                  <a:spcPts val="400"/>
                </a:spcBef>
              </a:pPr>
              <a:r>
                <a:rPr lang="en-US" altLang="zh-CN" sz="1000" b="1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辅助系统</a:t>
              </a:r>
              <a:endParaRPr lang="en-US" altLang="zh-CN" sz="10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 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spcBef>
                  <a:spcPts val="0"/>
                </a:spcBef>
              </a:pPr>
              <a:r>
                <a:rPr lang="en-US" altLang="zh-CN" sz="85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 </a:t>
              </a:r>
              <a:endParaRPr lang="en-US" altLang="zh-CN" sz="85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marL="0" algn="just">
                <a:lnSpc>
                  <a:spcPts val="1240"/>
                </a:lnSpc>
              </a:pP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20" name="文本框 68"/>
            <p:cNvSpPr txBox="1"/>
            <p:nvPr/>
          </p:nvSpPr>
          <p:spPr>
            <a:xfrm>
              <a:off x="7082" y="4202"/>
              <a:ext cx="572" cy="3240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lIns="0" tIns="0" rIns="0" bIns="0" upright="1"/>
            <a:lstStyle/>
            <a:p>
              <a:pPr marL="0" marR="0" algn="ctr">
                <a:lnSpc>
                  <a:spcPct val="122000"/>
                </a:lnSpc>
                <a:spcBef>
                  <a:spcPts val="500"/>
                </a:spcBef>
              </a:pP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21" name="文本框 67"/>
            <p:cNvSpPr txBox="1"/>
            <p:nvPr/>
          </p:nvSpPr>
          <p:spPr>
            <a:xfrm>
              <a:off x="6153" y="5069"/>
              <a:ext cx="227" cy="176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高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marR="0" algn="just">
                <a:lnSpc>
                  <a:spcPts val="1550"/>
                </a:lnSpc>
                <a:spcBef>
                  <a:spcPts val="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锰酸盐指数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22" name="文本框 66"/>
            <p:cNvSpPr txBox="1"/>
            <p:nvPr/>
          </p:nvSpPr>
          <p:spPr>
            <a:xfrm>
              <a:off x="4968" y="5069"/>
              <a:ext cx="764" cy="176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  <a:tabLst>
                  <a:tab pos="340995" algn="l"/>
                </a:tabLst>
              </a:pPr>
              <a:r>
                <a:rPr lang="en-US" altLang="zh-CN" sz="1000" kern="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总	总</a:t>
              </a:r>
              <a:endParaRPr lang="en-US" altLang="zh-CN" sz="1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spcBef>
                  <a:spcPts val="200"/>
                </a:spcBef>
                <a:tabLst>
                  <a:tab pos="340995" algn="l"/>
                </a:tabLst>
              </a:pPr>
              <a:r>
                <a:rPr lang="en-US" altLang="zh-CN" sz="1000" kern="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磷	氮</a:t>
              </a:r>
              <a:endParaRPr lang="en-US" altLang="zh-CN" sz="1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spcBef>
                  <a:spcPts val="200"/>
                </a:spcBef>
                <a:tabLst>
                  <a:tab pos="340995" algn="l"/>
                </a:tabLst>
              </a:pPr>
              <a:r>
                <a:rPr lang="en-US" altLang="zh-CN" sz="1000" kern="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检	检</a:t>
              </a:r>
              <a:endParaRPr lang="en-US" altLang="zh-CN" sz="1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spcBef>
                  <a:spcPts val="200"/>
                </a:spcBef>
                <a:tabLst>
                  <a:tab pos="340995" algn="l"/>
                </a:tabLst>
              </a:pPr>
              <a:r>
                <a:rPr lang="en-US" altLang="zh-CN" sz="1000" kern="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测	测</a:t>
              </a:r>
              <a:endParaRPr lang="en-US" altLang="zh-CN" sz="1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spcBef>
                  <a:spcPts val="200"/>
                </a:spcBef>
                <a:tabLst>
                  <a:tab pos="340995" algn="l"/>
                </a:tabLst>
              </a:pPr>
              <a:r>
                <a:rPr lang="en-US" altLang="zh-CN" sz="1000" kern="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模	模</a:t>
              </a:r>
              <a:endParaRPr lang="en-US" altLang="zh-CN" sz="1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lnSpc>
                  <a:spcPts val="1145"/>
                </a:lnSpc>
                <a:spcBef>
                  <a:spcPts val="200"/>
                </a:spcBef>
                <a:tabLst>
                  <a:tab pos="340995" algn="l"/>
                </a:tabLst>
              </a:pPr>
              <a:r>
                <a:rPr lang="en-US" altLang="zh-CN" sz="1000" kern="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块	块</a:t>
              </a:r>
              <a:endParaRPr lang="en-US" altLang="zh-CN" sz="10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23" name="文本框 65"/>
            <p:cNvSpPr txBox="1"/>
            <p:nvPr/>
          </p:nvSpPr>
          <p:spPr>
            <a:xfrm>
              <a:off x="4396" y="5069"/>
              <a:ext cx="227" cy="176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氨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marR="0" algn="just">
                <a:lnSpc>
                  <a:spcPts val="1550"/>
                </a:lnSpc>
                <a:spcBef>
                  <a:spcPts val="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氮检测模块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24" name="文本框 64"/>
            <p:cNvSpPr txBox="1"/>
            <p:nvPr/>
          </p:nvSpPr>
          <p:spPr>
            <a:xfrm>
              <a:off x="3811" y="5069"/>
              <a:ext cx="227" cy="207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常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marR="0" algn="just">
                <a:lnSpc>
                  <a:spcPts val="1550"/>
                </a:lnSpc>
                <a:spcBef>
                  <a:spcPts val="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规五参数模块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25" name="文本框 63"/>
            <p:cNvSpPr txBox="1"/>
            <p:nvPr/>
          </p:nvSpPr>
          <p:spPr>
            <a:xfrm>
              <a:off x="4621" y="4329"/>
              <a:ext cx="929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b="1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检测单元</a:t>
              </a:r>
              <a:endParaRPr lang="en-US" altLang="zh-CN" sz="10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26" name="文本框 62"/>
            <p:cNvSpPr txBox="1"/>
            <p:nvPr/>
          </p:nvSpPr>
          <p:spPr>
            <a:xfrm>
              <a:off x="3573" y="1984"/>
              <a:ext cx="5400" cy="1052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 marR="0" indent="0" algn="ctr" fontAlgn="auto">
                <a:lnSpc>
                  <a:spcPct val="124000"/>
                </a:lnSpc>
                <a:spcBef>
                  <a:spcPts val="0"/>
                </a:spcBef>
              </a:pPr>
              <a:r>
                <a:rPr lang="en-US" altLang="zh-CN" sz="1400" b="1" kern="100" spc="1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Times New Roman" panose="02020603050405020304"/>
                </a:rPr>
                <a:t>控制单元 </a:t>
              </a:r>
              <a:r>
                <a:rPr lang="en-US" altLang="zh-CN" sz="1400" kern="100" spc="5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Times New Roman" panose="02020603050405020304"/>
                </a:rPr>
                <a:t>数据采集与传输</a:t>
              </a:r>
              <a:endParaRPr lang="en-US" altLang="zh-CN" sz="1400" kern="1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/>
              </a:endParaRPr>
            </a:p>
            <a:p>
              <a:pPr marL="0" algn="ctr" fontAlgn="auto">
                <a:lnSpc>
                  <a:spcPct val="124000"/>
                </a:lnSpc>
                <a:spcBef>
                  <a:spcPts val="0"/>
                </a:spcBef>
              </a:pPr>
              <a:r>
                <a:rPr lang="en-US" altLang="zh-CN" sz="1400" kern="1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Times New Roman" panose="02020603050405020304"/>
                </a:rPr>
                <a:t>通信模式：GPRS、RS232\485</a:t>
              </a:r>
              <a:endParaRPr lang="en-US" altLang="zh-CN" sz="1400" kern="1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/>
              </a:endParaRPr>
            </a:p>
          </p:txBody>
        </p:sp>
      </p:grpSp>
      <p:grpSp>
        <p:nvGrpSpPr>
          <p:cNvPr id="4" name="组合 56"/>
          <p:cNvGrpSpPr/>
          <p:nvPr/>
        </p:nvGrpSpPr>
        <p:grpSpPr>
          <a:xfrm>
            <a:off x="1585913" y="5780088"/>
            <a:ext cx="2021205" cy="771525"/>
            <a:chOff x="605" y="276"/>
            <a:chExt cx="3183" cy="1215"/>
          </a:xfrm>
        </p:grpSpPr>
        <p:pic>
          <p:nvPicPr>
            <p:cNvPr id="5" name="图片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4" y="933"/>
              <a:ext cx="332" cy="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本框 58"/>
            <p:cNvSpPr txBox="1"/>
            <p:nvPr/>
          </p:nvSpPr>
          <p:spPr>
            <a:xfrm>
              <a:off x="612" y="282"/>
              <a:ext cx="3168" cy="1200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>
                <a:spcBef>
                  <a:spcPts val="40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考核断面（江河、湖泊、水库）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" name="文本框 57"/>
            <p:cNvSpPr txBox="1"/>
            <p:nvPr/>
          </p:nvSpPr>
          <p:spPr>
            <a:xfrm>
              <a:off x="1216" y="805"/>
              <a:ext cx="1349" cy="509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>
                <a:spcBef>
                  <a:spcPts val="50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采样点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</p:grpSp>
      <p:sp>
        <p:nvSpPr>
          <p:cNvPr id="90" name="文本框 60"/>
          <p:cNvSpPr txBox="1"/>
          <p:nvPr/>
        </p:nvSpPr>
        <p:spPr>
          <a:xfrm>
            <a:off x="4366578" y="790575"/>
            <a:ext cx="2685415" cy="265430"/>
          </a:xfrm>
          <a:prstGeom prst="rect">
            <a:avLst/>
          </a:prstGeom>
          <a:noFill/>
          <a:ln w="9144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upright="1"/>
          <a:lstStyle/>
          <a:p>
            <a:pPr marL="0" algn="ctr">
              <a:spcBef>
                <a:spcPts val="500"/>
              </a:spcBef>
            </a:pPr>
            <a:r>
              <a:rPr lang="en-US" altLang="zh-CN" sz="1400" kern="100" spc="5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/>
              </a:rPr>
              <a:t>水质自动监测管理平台</a:t>
            </a:r>
            <a:endParaRPr lang="en-US" altLang="zh-CN" sz="1400" kern="100" spc="5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4735" y="3456305"/>
            <a:ext cx="38481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1400"/>
              <a:t>废</a:t>
            </a:r>
            <a:endParaRPr lang="zh-CN" altLang="en-US" sz="1400"/>
          </a:p>
          <a:p>
            <a:pPr algn="l"/>
            <a:r>
              <a:rPr lang="zh-CN" altLang="en-US" sz="1400"/>
              <a:t>液</a:t>
            </a:r>
            <a:endParaRPr lang="zh-CN" altLang="en-US" sz="1400"/>
          </a:p>
          <a:p>
            <a:pPr algn="l"/>
            <a:r>
              <a:rPr lang="zh-CN" altLang="en-US" sz="1400"/>
              <a:t>收</a:t>
            </a:r>
            <a:endParaRPr lang="zh-CN" altLang="en-US" sz="1400"/>
          </a:p>
          <a:p>
            <a:pPr algn="l"/>
            <a:r>
              <a:rPr lang="zh-CN" altLang="en-US" sz="1400"/>
              <a:t>集</a:t>
            </a:r>
            <a:endParaRPr lang="zh-CN" altLang="en-US" sz="1400"/>
          </a:p>
          <a:p>
            <a:pPr algn="l"/>
            <a:r>
              <a:rPr lang="zh-CN" altLang="en-US" sz="1400"/>
              <a:t>单</a:t>
            </a:r>
            <a:endParaRPr lang="zh-CN" altLang="en-US" sz="1400"/>
          </a:p>
          <a:p>
            <a:pPr algn="l"/>
            <a:r>
              <a:rPr lang="zh-CN" altLang="en-US" sz="1400"/>
              <a:t>元</a:t>
            </a:r>
            <a:endParaRPr lang="zh-CN" altLang="en-US" sz="1400"/>
          </a:p>
        </p:txBody>
      </p:sp>
      <p:sp>
        <p:nvSpPr>
          <p:cNvPr id="10" name="文本框 9"/>
          <p:cNvSpPr txBox="1"/>
          <p:nvPr/>
        </p:nvSpPr>
        <p:spPr>
          <a:xfrm>
            <a:off x="6398895" y="2884805"/>
            <a:ext cx="384810" cy="21164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algn="ctr">
              <a:lnSpc>
                <a:spcPct val="122000"/>
              </a:lnSpc>
              <a:spcBef>
                <a:spcPts val="500"/>
              </a:spcBef>
            </a:pPr>
            <a:r>
              <a:rPr lang="en-US" altLang="zh-CN" sz="12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质量控制与保证单元</a:t>
            </a:r>
            <a:endParaRPr lang="en-US" altLang="zh-CN" sz="12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93685" y="3383280"/>
            <a:ext cx="38481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1400"/>
              <a:t>反</a:t>
            </a:r>
            <a:endParaRPr lang="zh-CN" altLang="en-US" sz="1400"/>
          </a:p>
          <a:p>
            <a:pPr algn="l"/>
            <a:r>
              <a:rPr lang="zh-CN" altLang="en-US" sz="1400"/>
              <a:t>吹</a:t>
            </a:r>
            <a:endParaRPr lang="zh-CN" altLang="en-US" sz="1400"/>
          </a:p>
          <a:p>
            <a:pPr algn="l"/>
            <a:r>
              <a:rPr lang="zh-CN" altLang="en-US" sz="1400"/>
              <a:t>清</a:t>
            </a:r>
            <a:endParaRPr lang="zh-CN" altLang="en-US" sz="1400"/>
          </a:p>
          <a:p>
            <a:pPr algn="l"/>
            <a:r>
              <a:rPr lang="zh-CN" altLang="en-US" sz="1400"/>
              <a:t>洗</a:t>
            </a:r>
            <a:endParaRPr lang="zh-CN" altLang="en-US" sz="1400"/>
          </a:p>
          <a:p>
            <a:pPr algn="l"/>
            <a:r>
              <a:rPr lang="zh-CN" altLang="en-US" sz="1400"/>
              <a:t>单</a:t>
            </a:r>
            <a:endParaRPr lang="zh-CN" altLang="en-US" sz="1400"/>
          </a:p>
          <a:p>
            <a:pPr algn="l"/>
            <a:r>
              <a:rPr lang="zh-CN" altLang="en-US" sz="1400"/>
              <a:t>元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8278495" y="3383280"/>
            <a:ext cx="384810" cy="9531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1400"/>
              <a:t>防</a:t>
            </a:r>
            <a:endParaRPr lang="zh-CN" altLang="en-US" sz="1400"/>
          </a:p>
          <a:p>
            <a:pPr algn="l"/>
            <a:r>
              <a:rPr lang="zh-CN" altLang="en-US" sz="1400"/>
              <a:t>雷</a:t>
            </a:r>
            <a:endParaRPr lang="zh-CN" altLang="en-US" sz="1400"/>
          </a:p>
          <a:p>
            <a:pPr algn="l"/>
            <a:r>
              <a:rPr lang="zh-CN" altLang="en-US" sz="1400"/>
              <a:t>单</a:t>
            </a:r>
            <a:endParaRPr lang="zh-CN" altLang="en-US" sz="1400"/>
          </a:p>
          <a:p>
            <a:pPr algn="l"/>
            <a:r>
              <a:rPr lang="zh-CN" altLang="en-US" sz="1400"/>
              <a:t>元</a:t>
            </a:r>
            <a:endParaRPr lang="zh-CN" altLang="en-US" sz="1400"/>
          </a:p>
        </p:txBody>
      </p:sp>
      <p:sp>
        <p:nvSpPr>
          <p:cNvPr id="14" name="文本框 13"/>
          <p:cNvSpPr txBox="1"/>
          <p:nvPr/>
        </p:nvSpPr>
        <p:spPr>
          <a:xfrm>
            <a:off x="8746490" y="3435350"/>
            <a:ext cx="38481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1400"/>
              <a:t>视</a:t>
            </a:r>
            <a:endParaRPr lang="zh-CN" altLang="en-US" sz="1400"/>
          </a:p>
          <a:p>
            <a:pPr algn="l"/>
            <a:r>
              <a:rPr lang="zh-CN" altLang="en-US" sz="1400"/>
              <a:t>频</a:t>
            </a:r>
            <a:endParaRPr lang="zh-CN" altLang="en-US" sz="1400"/>
          </a:p>
          <a:p>
            <a:pPr algn="l"/>
            <a:r>
              <a:rPr lang="zh-CN" altLang="en-US" sz="1400"/>
              <a:t>监</a:t>
            </a:r>
            <a:endParaRPr lang="zh-CN" altLang="en-US" sz="1400"/>
          </a:p>
          <a:p>
            <a:pPr algn="l"/>
            <a:r>
              <a:rPr lang="zh-CN" altLang="en-US" sz="1400"/>
              <a:t>控单</a:t>
            </a:r>
            <a:endParaRPr lang="zh-CN" altLang="en-US" sz="1400"/>
          </a:p>
          <a:p>
            <a:pPr algn="l"/>
            <a:r>
              <a:rPr lang="zh-CN" altLang="en-US" sz="1400"/>
              <a:t>元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9254490" y="3432810"/>
            <a:ext cx="38481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1400"/>
              <a:t>智</a:t>
            </a:r>
            <a:endParaRPr lang="zh-CN" altLang="en-US" sz="1400"/>
          </a:p>
          <a:p>
            <a:pPr algn="l"/>
            <a:r>
              <a:rPr lang="zh-CN" altLang="en-US" sz="1400"/>
              <a:t>能</a:t>
            </a:r>
            <a:endParaRPr lang="zh-CN" altLang="en-US" sz="1400"/>
          </a:p>
          <a:p>
            <a:pPr algn="l"/>
            <a:r>
              <a:rPr lang="zh-CN" altLang="en-US" sz="1400"/>
              <a:t>温</a:t>
            </a:r>
            <a:endParaRPr lang="zh-CN" altLang="en-US" sz="1400"/>
          </a:p>
          <a:p>
            <a:pPr algn="l"/>
            <a:r>
              <a:rPr lang="zh-CN" altLang="en-US" sz="1400"/>
              <a:t>控单</a:t>
            </a:r>
            <a:endParaRPr lang="zh-CN" altLang="en-US" sz="1400"/>
          </a:p>
          <a:p>
            <a:pPr algn="l"/>
            <a:r>
              <a:rPr lang="zh-CN" altLang="en-US" sz="1400"/>
              <a:t>元</a:t>
            </a:r>
            <a:endParaRPr lang="zh-CN" altLang="en-US" sz="1400"/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525149" y="180976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>
                <a:solidFill>
                  <a:schemeClr val="accent1"/>
                </a:solidFill>
                <a:sym typeface="+mn-ea"/>
              </a:rPr>
              <a:t>户外水站系统结构</a:t>
            </a:r>
            <a:endParaRPr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4600" y="5502910"/>
            <a:ext cx="897255" cy="7289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567420" y="5467985"/>
            <a:ext cx="1071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/>
              <a:t>样品流向</a:t>
            </a:r>
            <a:endParaRPr lang="zh-CN" altLang="en-US" sz="1000"/>
          </a:p>
          <a:p>
            <a:pPr algn="l"/>
            <a:r>
              <a:rPr lang="zh-CN" altLang="en-US" sz="1000"/>
              <a:t>信号控制</a:t>
            </a:r>
            <a:endParaRPr lang="zh-CN" altLang="en-US" sz="1000"/>
          </a:p>
          <a:p>
            <a:pPr algn="l"/>
            <a:r>
              <a:rPr lang="zh-CN" altLang="en-US" sz="1000"/>
              <a:t>水站采样口</a:t>
            </a:r>
            <a:endParaRPr lang="zh-CN" altLang="en-US" sz="1000"/>
          </a:p>
          <a:p>
            <a:pPr algn="l"/>
            <a:r>
              <a:rPr lang="zh-CN" altLang="en-US" sz="1000"/>
              <a:t>系统采水口</a:t>
            </a:r>
            <a:endParaRPr lang="zh-CN" altLang="en-US" sz="100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户外水站运行流程</a:t>
            </a:r>
            <a:endParaRPr lang="zh-CN" altLang="en-US"/>
          </a:p>
        </p:txBody>
      </p:sp>
      <p:grpSp>
        <p:nvGrpSpPr>
          <p:cNvPr id="89" name="组合 2"/>
          <p:cNvGrpSpPr/>
          <p:nvPr/>
        </p:nvGrpSpPr>
        <p:grpSpPr>
          <a:xfrm>
            <a:off x="2976245" y="1147445"/>
            <a:ext cx="6239510" cy="4563110"/>
            <a:chOff x="1118" y="-4743"/>
            <a:chExt cx="9826" cy="7186"/>
          </a:xfrm>
        </p:grpSpPr>
        <p:sp>
          <p:nvSpPr>
            <p:cNvPr id="9" name="自选图形 46"/>
            <p:cNvSpPr/>
            <p:nvPr/>
          </p:nvSpPr>
          <p:spPr>
            <a:xfrm>
              <a:off x="13130" y="-14660"/>
              <a:ext cx="6760" cy="592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6760" h="5920">
                  <a:moveTo>
                    <a:pt x="-9979" y="9924"/>
                  </a:moveTo>
                  <a:lnTo>
                    <a:pt x="-8356" y="9924"/>
                  </a:lnTo>
                  <a:lnTo>
                    <a:pt x="-8356" y="10361"/>
                  </a:lnTo>
                  <a:lnTo>
                    <a:pt x="-9979" y="10361"/>
                  </a:lnTo>
                  <a:lnTo>
                    <a:pt x="-9979" y="9924"/>
                  </a:lnTo>
                  <a:close/>
                  <a:moveTo>
                    <a:pt x="-9979" y="10865"/>
                  </a:moveTo>
                  <a:lnTo>
                    <a:pt x="-8356" y="10865"/>
                  </a:lnTo>
                  <a:lnTo>
                    <a:pt x="-8356" y="11345"/>
                  </a:lnTo>
                  <a:lnTo>
                    <a:pt x="-9979" y="11345"/>
                  </a:lnTo>
                  <a:lnTo>
                    <a:pt x="-9979" y="10865"/>
                  </a:lnTo>
                  <a:close/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" name="直线 45"/>
            <p:cNvCxnSpPr/>
            <p:nvPr/>
          </p:nvCxnSpPr>
          <p:spPr>
            <a:xfrm>
              <a:off x="3948" y="-4299"/>
              <a:ext cx="0" cy="504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" name="矩形 44"/>
            <p:cNvSpPr/>
            <p:nvPr/>
          </p:nvSpPr>
          <p:spPr>
            <a:xfrm>
              <a:off x="3151" y="-2802"/>
              <a:ext cx="1623" cy="452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13" name="直线 43"/>
            <p:cNvCxnSpPr/>
            <p:nvPr/>
          </p:nvCxnSpPr>
          <p:spPr>
            <a:xfrm>
              <a:off x="3948" y="-3315"/>
              <a:ext cx="0" cy="514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4" name="矩形 42"/>
            <p:cNvSpPr/>
            <p:nvPr/>
          </p:nvSpPr>
          <p:spPr>
            <a:xfrm>
              <a:off x="3151" y="-1947"/>
              <a:ext cx="1623" cy="495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15" name="直线 41"/>
            <p:cNvCxnSpPr/>
            <p:nvPr/>
          </p:nvCxnSpPr>
          <p:spPr>
            <a:xfrm>
              <a:off x="3948" y="-2350"/>
              <a:ext cx="0" cy="403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6" name="矩形 40"/>
            <p:cNvSpPr/>
            <p:nvPr/>
          </p:nvSpPr>
          <p:spPr>
            <a:xfrm>
              <a:off x="3151" y="-1045"/>
              <a:ext cx="1623" cy="538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18" name="直线 39"/>
            <p:cNvCxnSpPr/>
            <p:nvPr/>
          </p:nvCxnSpPr>
          <p:spPr>
            <a:xfrm>
              <a:off x="3948" y="-1452"/>
              <a:ext cx="0" cy="408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0" name="矩形 38"/>
            <p:cNvSpPr/>
            <p:nvPr/>
          </p:nvSpPr>
          <p:spPr>
            <a:xfrm>
              <a:off x="3151" y="-27"/>
              <a:ext cx="1623" cy="514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22" name="直线 37"/>
            <p:cNvCxnSpPr/>
            <p:nvPr/>
          </p:nvCxnSpPr>
          <p:spPr>
            <a:xfrm>
              <a:off x="3948" y="-507"/>
              <a:ext cx="0" cy="480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4" name="矩形 36"/>
            <p:cNvSpPr/>
            <p:nvPr/>
          </p:nvSpPr>
          <p:spPr>
            <a:xfrm>
              <a:off x="3151" y="890"/>
              <a:ext cx="1623" cy="524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26" name="直线 35"/>
            <p:cNvCxnSpPr/>
            <p:nvPr/>
          </p:nvCxnSpPr>
          <p:spPr>
            <a:xfrm>
              <a:off x="3948" y="482"/>
              <a:ext cx="0" cy="408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8" name="矩形 34"/>
            <p:cNvSpPr/>
            <p:nvPr/>
          </p:nvSpPr>
          <p:spPr>
            <a:xfrm>
              <a:off x="3151" y="1926"/>
              <a:ext cx="1623" cy="509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30" name="自选图形 33"/>
            <p:cNvSpPr/>
            <p:nvPr/>
          </p:nvSpPr>
          <p:spPr>
            <a:xfrm>
              <a:off x="8940" y="-36470"/>
              <a:ext cx="7500" cy="1700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7500" h="17000">
                  <a:moveTo>
                    <a:pt x="-4992" y="37883"/>
                  </a:moveTo>
                  <a:lnTo>
                    <a:pt x="-4992" y="38392"/>
                  </a:lnTo>
                  <a:moveTo>
                    <a:pt x="-4992" y="34312"/>
                  </a:moveTo>
                  <a:lnTo>
                    <a:pt x="-6792" y="34312"/>
                  </a:lnTo>
                  <a:moveTo>
                    <a:pt x="-6792" y="34312"/>
                  </a:moveTo>
                  <a:lnTo>
                    <a:pt x="-6792" y="34749"/>
                  </a:lnTo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" name="矩形 32"/>
            <p:cNvSpPr/>
            <p:nvPr/>
          </p:nvSpPr>
          <p:spPr>
            <a:xfrm>
              <a:off x="1605" y="-1722"/>
              <a:ext cx="1100" cy="768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34" name="直线 31"/>
            <p:cNvCxnSpPr/>
            <p:nvPr/>
          </p:nvCxnSpPr>
          <p:spPr>
            <a:xfrm>
              <a:off x="2148" y="-958"/>
              <a:ext cx="0" cy="542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6" name="任意多边形 30"/>
            <p:cNvSpPr/>
            <p:nvPr/>
          </p:nvSpPr>
          <p:spPr>
            <a:xfrm>
              <a:off x="1773" y="-507"/>
              <a:ext cx="749" cy="1292"/>
            </a:xfrm>
            <a:custGeom>
              <a:avLst/>
              <a:gdLst/>
              <a:ahLst/>
              <a:cxnLst/>
              <a:rect l="0" t="0" r="0" b="0"/>
              <a:pathLst>
                <a:path w="749" h="1292">
                  <a:moveTo>
                    <a:pt x="374" y="1291"/>
                  </a:moveTo>
                  <a:lnTo>
                    <a:pt x="0" y="648"/>
                  </a:lnTo>
                  <a:lnTo>
                    <a:pt x="374" y="0"/>
                  </a:lnTo>
                  <a:lnTo>
                    <a:pt x="748" y="648"/>
                  </a:lnTo>
                  <a:lnTo>
                    <a:pt x="374" y="1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8" name="自选图形 29"/>
            <p:cNvSpPr/>
            <p:nvPr/>
          </p:nvSpPr>
          <p:spPr>
            <a:xfrm>
              <a:off x="7380" y="-33230"/>
              <a:ext cx="29360" cy="1812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29360" h="18120">
                  <a:moveTo>
                    <a:pt x="-5232" y="32723"/>
                  </a:moveTo>
                  <a:lnTo>
                    <a:pt x="-5606" y="33371"/>
                  </a:lnTo>
                  <a:lnTo>
                    <a:pt x="-5232" y="34014"/>
                  </a:lnTo>
                  <a:lnTo>
                    <a:pt x="-4858" y="33371"/>
                  </a:lnTo>
                  <a:lnTo>
                    <a:pt x="-5232" y="32723"/>
                  </a:lnTo>
                  <a:close/>
                  <a:moveTo>
                    <a:pt x="-5232" y="34014"/>
                  </a:moveTo>
                  <a:lnTo>
                    <a:pt x="-5232" y="34374"/>
                  </a:lnTo>
                  <a:moveTo>
                    <a:pt x="-5232" y="34374"/>
                  </a:moveTo>
                  <a:lnTo>
                    <a:pt x="-4229" y="34374"/>
                  </a:lnTo>
                  <a:moveTo>
                    <a:pt x="-2606" y="32483"/>
                  </a:moveTo>
                  <a:lnTo>
                    <a:pt x="-206" y="32483"/>
                  </a:lnTo>
                  <a:moveTo>
                    <a:pt x="-206" y="32483"/>
                  </a:moveTo>
                  <a:lnTo>
                    <a:pt x="-206" y="32018"/>
                  </a:lnTo>
                  <a:moveTo>
                    <a:pt x="-221" y="31240"/>
                  </a:moveTo>
                  <a:lnTo>
                    <a:pt x="-1886" y="31629"/>
                  </a:lnTo>
                  <a:lnTo>
                    <a:pt x="-221" y="32018"/>
                  </a:lnTo>
                  <a:lnTo>
                    <a:pt x="1440" y="31629"/>
                  </a:lnTo>
                  <a:lnTo>
                    <a:pt x="-221" y="31240"/>
                  </a:lnTo>
                  <a:close/>
                  <a:moveTo>
                    <a:pt x="-2606" y="31600"/>
                  </a:moveTo>
                  <a:lnTo>
                    <a:pt x="-1886" y="31600"/>
                  </a:lnTo>
                  <a:moveTo>
                    <a:pt x="-2606" y="30683"/>
                  </a:moveTo>
                  <a:lnTo>
                    <a:pt x="-206" y="30683"/>
                  </a:lnTo>
                  <a:moveTo>
                    <a:pt x="-206" y="30683"/>
                  </a:moveTo>
                  <a:lnTo>
                    <a:pt x="-206" y="30026"/>
                  </a:lnTo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" name="任意多边形 28"/>
            <p:cNvSpPr/>
            <p:nvPr/>
          </p:nvSpPr>
          <p:spPr>
            <a:xfrm>
              <a:off x="6045" y="-3882"/>
              <a:ext cx="2237" cy="725"/>
            </a:xfrm>
            <a:custGeom>
              <a:avLst/>
              <a:gdLst/>
              <a:ahLst/>
              <a:cxnLst/>
              <a:rect l="0" t="0" r="0" b="0"/>
              <a:pathLst>
                <a:path w="2237" h="725">
                  <a:moveTo>
                    <a:pt x="1118" y="725"/>
                  </a:moveTo>
                  <a:lnTo>
                    <a:pt x="0" y="360"/>
                  </a:lnTo>
                  <a:lnTo>
                    <a:pt x="1118" y="0"/>
                  </a:lnTo>
                  <a:lnTo>
                    <a:pt x="2236" y="360"/>
                  </a:lnTo>
                  <a:lnTo>
                    <a:pt x="1118" y="7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2" name="自选图形 27"/>
            <p:cNvSpPr/>
            <p:nvPr/>
          </p:nvSpPr>
          <p:spPr>
            <a:xfrm>
              <a:off x="19880" y="-21850"/>
              <a:ext cx="20060" cy="956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20060" h="9560">
                  <a:moveTo>
                    <a:pt x="-12716" y="17969"/>
                  </a:moveTo>
                  <a:lnTo>
                    <a:pt x="-13834" y="18329"/>
                  </a:lnTo>
                  <a:lnTo>
                    <a:pt x="-12716" y="18694"/>
                  </a:lnTo>
                  <a:lnTo>
                    <a:pt x="-11598" y="18329"/>
                  </a:lnTo>
                  <a:lnTo>
                    <a:pt x="-12716" y="17969"/>
                  </a:lnTo>
                  <a:close/>
                  <a:moveTo>
                    <a:pt x="-15106" y="18314"/>
                  </a:moveTo>
                  <a:lnTo>
                    <a:pt x="-13743" y="18314"/>
                  </a:lnTo>
                  <a:moveTo>
                    <a:pt x="-11060" y="20249"/>
                  </a:moveTo>
                  <a:lnTo>
                    <a:pt x="-10292" y="20263"/>
                  </a:lnTo>
                  <a:moveTo>
                    <a:pt x="-11732" y="18314"/>
                  </a:moveTo>
                  <a:lnTo>
                    <a:pt x="-10354" y="18314"/>
                  </a:lnTo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矩形 26"/>
            <p:cNvSpPr/>
            <p:nvPr/>
          </p:nvSpPr>
          <p:spPr>
            <a:xfrm>
              <a:off x="9525" y="-3939"/>
              <a:ext cx="740" cy="735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6" name="自选图形 25"/>
            <p:cNvSpPr/>
            <p:nvPr/>
          </p:nvSpPr>
          <p:spPr>
            <a:xfrm>
              <a:off x="6120" y="-37610"/>
              <a:ext cx="39440" cy="2888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39440" h="28880">
                  <a:moveTo>
                    <a:pt x="3799" y="33671"/>
                  </a:moveTo>
                  <a:lnTo>
                    <a:pt x="3799" y="33273"/>
                  </a:lnTo>
                  <a:lnTo>
                    <a:pt x="3799" y="33273"/>
                  </a:lnTo>
                  <a:lnTo>
                    <a:pt x="3799" y="32874"/>
                  </a:lnTo>
                  <a:moveTo>
                    <a:pt x="3799" y="32874"/>
                  </a:moveTo>
                  <a:lnTo>
                    <a:pt x="1054" y="32874"/>
                  </a:lnTo>
                  <a:moveTo>
                    <a:pt x="1054" y="32874"/>
                  </a:moveTo>
                  <a:lnTo>
                    <a:pt x="1044" y="33729"/>
                  </a:lnTo>
                  <a:moveTo>
                    <a:pt x="-1346" y="39806"/>
                  </a:moveTo>
                  <a:lnTo>
                    <a:pt x="4817" y="39806"/>
                  </a:lnTo>
                  <a:moveTo>
                    <a:pt x="4817" y="39806"/>
                  </a:moveTo>
                  <a:lnTo>
                    <a:pt x="4817" y="34074"/>
                  </a:lnTo>
                  <a:moveTo>
                    <a:pt x="4817" y="34074"/>
                  </a:moveTo>
                  <a:lnTo>
                    <a:pt x="4140" y="34074"/>
                  </a:lnTo>
                  <a:moveTo>
                    <a:pt x="-4346" y="37766"/>
                  </a:moveTo>
                  <a:lnTo>
                    <a:pt x="-4649" y="37766"/>
                  </a:lnTo>
                  <a:moveTo>
                    <a:pt x="-4649" y="37766"/>
                  </a:moveTo>
                  <a:lnTo>
                    <a:pt x="-4649" y="38092"/>
                  </a:lnTo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" name="文本框 24"/>
            <p:cNvSpPr txBox="1"/>
            <p:nvPr/>
          </p:nvSpPr>
          <p:spPr>
            <a:xfrm>
              <a:off x="3302" y="-4604"/>
              <a:ext cx="128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系统启动测试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0" name="文本框 23"/>
            <p:cNvSpPr txBox="1"/>
            <p:nvPr/>
          </p:nvSpPr>
          <p:spPr>
            <a:xfrm>
              <a:off x="8193" y="-4498"/>
              <a:ext cx="86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切换水泵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2" name="文本框 22"/>
            <p:cNvSpPr txBox="1"/>
            <p:nvPr/>
          </p:nvSpPr>
          <p:spPr>
            <a:xfrm>
              <a:off x="3722" y="-3668"/>
              <a:ext cx="44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采水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4" name="文本框 21"/>
            <p:cNvSpPr txBox="1"/>
            <p:nvPr/>
          </p:nvSpPr>
          <p:spPr>
            <a:xfrm>
              <a:off x="6681" y="-3610"/>
              <a:ext cx="86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压力检测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6" name="文本框 20"/>
            <p:cNvSpPr txBox="1"/>
            <p:nvPr/>
          </p:nvSpPr>
          <p:spPr>
            <a:xfrm>
              <a:off x="9676" y="-3807"/>
              <a:ext cx="440" cy="51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</a:pPr>
              <a:r>
                <a:rPr lang="en-US" altLang="zh-CN" sz="1000" kern="100" spc="15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采水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lnSpc>
                  <a:spcPts val="1145"/>
                </a:lnSpc>
                <a:spcBef>
                  <a:spcPts val="200"/>
                </a:spcBef>
              </a:pPr>
              <a:r>
                <a:rPr lang="en-US" altLang="zh-CN" sz="1000" kern="100" spc="15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故障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8" name="文本框 19"/>
            <p:cNvSpPr txBox="1"/>
            <p:nvPr/>
          </p:nvSpPr>
          <p:spPr>
            <a:xfrm>
              <a:off x="8865" y="-3322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否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0" name="文本框 18"/>
            <p:cNvSpPr txBox="1"/>
            <p:nvPr/>
          </p:nvSpPr>
          <p:spPr>
            <a:xfrm>
              <a:off x="7396" y="-2962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是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2" name="文本框 17"/>
            <p:cNvSpPr txBox="1"/>
            <p:nvPr/>
          </p:nvSpPr>
          <p:spPr>
            <a:xfrm>
              <a:off x="3722" y="-2669"/>
              <a:ext cx="44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沉沙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4" name="文本框 16"/>
            <p:cNvSpPr txBox="1"/>
            <p:nvPr/>
          </p:nvSpPr>
          <p:spPr>
            <a:xfrm>
              <a:off x="3722" y="-1820"/>
              <a:ext cx="44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采样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6" name="文本框 15"/>
            <p:cNvSpPr txBox="1"/>
            <p:nvPr/>
          </p:nvSpPr>
          <p:spPr>
            <a:xfrm>
              <a:off x="1756" y="-1589"/>
              <a:ext cx="894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 spc="2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五参数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8" name="文本框 14"/>
            <p:cNvSpPr txBox="1"/>
            <p:nvPr/>
          </p:nvSpPr>
          <p:spPr>
            <a:xfrm>
              <a:off x="6398" y="-1705"/>
              <a:ext cx="149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液位、压力检测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0" name="文本框 13"/>
            <p:cNvSpPr txBox="1"/>
            <p:nvPr/>
          </p:nvSpPr>
          <p:spPr>
            <a:xfrm>
              <a:off x="1756" y="-1277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测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2" name="文本框 12"/>
            <p:cNvSpPr txBox="1"/>
            <p:nvPr/>
          </p:nvSpPr>
          <p:spPr>
            <a:xfrm>
              <a:off x="2281" y="-1277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量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4" name="文本框 11"/>
            <p:cNvSpPr txBox="1"/>
            <p:nvPr/>
          </p:nvSpPr>
          <p:spPr>
            <a:xfrm>
              <a:off x="9105" y="-1364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否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6" name="文本框 10"/>
            <p:cNvSpPr txBox="1"/>
            <p:nvPr/>
          </p:nvSpPr>
          <p:spPr>
            <a:xfrm>
              <a:off x="3512" y="-922"/>
              <a:ext cx="4111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  <a:tabLst>
                  <a:tab pos="2466340" algn="l"/>
                </a:tabLst>
              </a:pPr>
              <a:r>
                <a:rPr lang="en-US" altLang="zh-CN" sz="1000" kern="100" spc="15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水站分</a:t>
              </a: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析	是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8" name="文本框 9"/>
            <p:cNvSpPr txBox="1"/>
            <p:nvPr/>
          </p:nvSpPr>
          <p:spPr>
            <a:xfrm>
              <a:off x="2035" y="-92"/>
              <a:ext cx="227" cy="51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超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lnSpc>
                  <a:spcPts val="1145"/>
                </a:lnSpc>
                <a:spcBef>
                  <a:spcPts val="20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标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0" name="文本框 8"/>
            <p:cNvSpPr txBox="1"/>
            <p:nvPr/>
          </p:nvSpPr>
          <p:spPr>
            <a:xfrm>
              <a:off x="3302" y="100"/>
              <a:ext cx="128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数据保存上传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2" name="文本框 7"/>
            <p:cNvSpPr txBox="1"/>
            <p:nvPr/>
          </p:nvSpPr>
          <p:spPr>
            <a:xfrm>
              <a:off x="3407" y="1022"/>
              <a:ext cx="107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排空及清洗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4" name="文本框 6"/>
            <p:cNvSpPr txBox="1"/>
            <p:nvPr/>
          </p:nvSpPr>
          <p:spPr>
            <a:xfrm>
              <a:off x="2299" y="1363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否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6" name="文本框 5"/>
            <p:cNvSpPr txBox="1"/>
            <p:nvPr/>
          </p:nvSpPr>
          <p:spPr>
            <a:xfrm>
              <a:off x="3512" y="2049"/>
              <a:ext cx="86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系统待机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7" name="文本框 4"/>
            <p:cNvSpPr txBox="1"/>
            <p:nvPr/>
          </p:nvSpPr>
          <p:spPr>
            <a:xfrm>
              <a:off x="1125" y="486"/>
              <a:ext cx="572" cy="1440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 marR="0" algn="just">
                <a:lnSpc>
                  <a:spcPct val="121000"/>
                </a:lnSpc>
                <a:spcBef>
                  <a:spcPts val="40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超限预警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8" name="文本框 3"/>
            <p:cNvSpPr txBox="1"/>
            <p:nvPr/>
          </p:nvSpPr>
          <p:spPr>
            <a:xfrm>
              <a:off x="9602" y="-1947"/>
              <a:ext cx="735" cy="735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 marR="0">
                <a:lnSpc>
                  <a:spcPct val="122000"/>
                </a:lnSpc>
                <a:spcBef>
                  <a:spcPts val="50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供样故障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</p:grpSp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户外水站运行流程</a:t>
            </a:r>
            <a:endParaRPr lang="zh-CN" altLang="en-US"/>
          </a:p>
        </p:txBody>
      </p:sp>
      <p:grpSp>
        <p:nvGrpSpPr>
          <p:cNvPr id="89" name="组合 2"/>
          <p:cNvGrpSpPr/>
          <p:nvPr/>
        </p:nvGrpSpPr>
        <p:grpSpPr>
          <a:xfrm>
            <a:off x="2976245" y="1147445"/>
            <a:ext cx="6239510" cy="4563110"/>
            <a:chOff x="1118" y="-4743"/>
            <a:chExt cx="9826" cy="7186"/>
          </a:xfrm>
        </p:grpSpPr>
        <p:sp>
          <p:nvSpPr>
            <p:cNvPr id="9" name="自选图形 46"/>
            <p:cNvSpPr/>
            <p:nvPr/>
          </p:nvSpPr>
          <p:spPr>
            <a:xfrm>
              <a:off x="13130" y="-14660"/>
              <a:ext cx="6760" cy="592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6760" h="5920">
                  <a:moveTo>
                    <a:pt x="-9979" y="9924"/>
                  </a:moveTo>
                  <a:lnTo>
                    <a:pt x="-8356" y="9924"/>
                  </a:lnTo>
                  <a:lnTo>
                    <a:pt x="-8356" y="10361"/>
                  </a:lnTo>
                  <a:lnTo>
                    <a:pt x="-9979" y="10361"/>
                  </a:lnTo>
                  <a:lnTo>
                    <a:pt x="-9979" y="9924"/>
                  </a:lnTo>
                  <a:close/>
                  <a:moveTo>
                    <a:pt x="-9979" y="10865"/>
                  </a:moveTo>
                  <a:lnTo>
                    <a:pt x="-8356" y="10865"/>
                  </a:lnTo>
                  <a:lnTo>
                    <a:pt x="-8356" y="11345"/>
                  </a:lnTo>
                  <a:lnTo>
                    <a:pt x="-9979" y="11345"/>
                  </a:lnTo>
                  <a:lnTo>
                    <a:pt x="-9979" y="10865"/>
                  </a:lnTo>
                  <a:close/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" name="直线 45"/>
            <p:cNvCxnSpPr/>
            <p:nvPr/>
          </p:nvCxnSpPr>
          <p:spPr>
            <a:xfrm>
              <a:off x="3948" y="-4299"/>
              <a:ext cx="0" cy="504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" name="矩形 44"/>
            <p:cNvSpPr/>
            <p:nvPr/>
          </p:nvSpPr>
          <p:spPr>
            <a:xfrm>
              <a:off x="3151" y="-2802"/>
              <a:ext cx="1623" cy="452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13" name="直线 43"/>
            <p:cNvCxnSpPr/>
            <p:nvPr/>
          </p:nvCxnSpPr>
          <p:spPr>
            <a:xfrm>
              <a:off x="3948" y="-3315"/>
              <a:ext cx="0" cy="514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4" name="矩形 42"/>
            <p:cNvSpPr/>
            <p:nvPr/>
          </p:nvSpPr>
          <p:spPr>
            <a:xfrm>
              <a:off x="3151" y="-1947"/>
              <a:ext cx="1623" cy="495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15" name="直线 41"/>
            <p:cNvCxnSpPr/>
            <p:nvPr/>
          </p:nvCxnSpPr>
          <p:spPr>
            <a:xfrm>
              <a:off x="3948" y="-2350"/>
              <a:ext cx="0" cy="403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6" name="矩形 40"/>
            <p:cNvSpPr/>
            <p:nvPr/>
          </p:nvSpPr>
          <p:spPr>
            <a:xfrm>
              <a:off x="3151" y="-1045"/>
              <a:ext cx="1623" cy="538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18" name="直线 39"/>
            <p:cNvCxnSpPr/>
            <p:nvPr/>
          </p:nvCxnSpPr>
          <p:spPr>
            <a:xfrm>
              <a:off x="3948" y="-1452"/>
              <a:ext cx="0" cy="408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0" name="矩形 38"/>
            <p:cNvSpPr/>
            <p:nvPr/>
          </p:nvSpPr>
          <p:spPr>
            <a:xfrm>
              <a:off x="3151" y="-27"/>
              <a:ext cx="1623" cy="514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22" name="直线 37"/>
            <p:cNvCxnSpPr/>
            <p:nvPr/>
          </p:nvCxnSpPr>
          <p:spPr>
            <a:xfrm>
              <a:off x="3948" y="-507"/>
              <a:ext cx="0" cy="480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4" name="矩形 36"/>
            <p:cNvSpPr/>
            <p:nvPr/>
          </p:nvSpPr>
          <p:spPr>
            <a:xfrm>
              <a:off x="3151" y="890"/>
              <a:ext cx="1623" cy="524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26" name="直线 35"/>
            <p:cNvCxnSpPr/>
            <p:nvPr/>
          </p:nvCxnSpPr>
          <p:spPr>
            <a:xfrm>
              <a:off x="3948" y="482"/>
              <a:ext cx="0" cy="408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8" name="矩形 34"/>
            <p:cNvSpPr/>
            <p:nvPr/>
          </p:nvSpPr>
          <p:spPr>
            <a:xfrm>
              <a:off x="3151" y="1926"/>
              <a:ext cx="1623" cy="509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30" name="自选图形 33"/>
            <p:cNvSpPr/>
            <p:nvPr/>
          </p:nvSpPr>
          <p:spPr>
            <a:xfrm>
              <a:off x="8940" y="-36470"/>
              <a:ext cx="7500" cy="1700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7500" h="17000">
                  <a:moveTo>
                    <a:pt x="-4992" y="37883"/>
                  </a:moveTo>
                  <a:lnTo>
                    <a:pt x="-4992" y="38392"/>
                  </a:lnTo>
                  <a:moveTo>
                    <a:pt x="-4992" y="34312"/>
                  </a:moveTo>
                  <a:lnTo>
                    <a:pt x="-6792" y="34312"/>
                  </a:lnTo>
                  <a:moveTo>
                    <a:pt x="-6792" y="34312"/>
                  </a:moveTo>
                  <a:lnTo>
                    <a:pt x="-6792" y="34749"/>
                  </a:lnTo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" name="矩形 32"/>
            <p:cNvSpPr/>
            <p:nvPr/>
          </p:nvSpPr>
          <p:spPr>
            <a:xfrm>
              <a:off x="1605" y="-1722"/>
              <a:ext cx="1100" cy="768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34" name="直线 31"/>
            <p:cNvCxnSpPr/>
            <p:nvPr/>
          </p:nvCxnSpPr>
          <p:spPr>
            <a:xfrm>
              <a:off x="2148" y="-958"/>
              <a:ext cx="0" cy="542"/>
            </a:xfrm>
            <a:prstGeom prst="line">
              <a:avLst/>
            </a:prstGeom>
            <a:ln w="9144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6" name="任意多边形 30"/>
            <p:cNvSpPr/>
            <p:nvPr/>
          </p:nvSpPr>
          <p:spPr>
            <a:xfrm>
              <a:off x="1773" y="-507"/>
              <a:ext cx="749" cy="1292"/>
            </a:xfrm>
            <a:custGeom>
              <a:avLst/>
              <a:gdLst/>
              <a:ahLst/>
              <a:cxnLst/>
              <a:rect l="0" t="0" r="0" b="0"/>
              <a:pathLst>
                <a:path w="749" h="1292">
                  <a:moveTo>
                    <a:pt x="374" y="1291"/>
                  </a:moveTo>
                  <a:lnTo>
                    <a:pt x="0" y="648"/>
                  </a:lnTo>
                  <a:lnTo>
                    <a:pt x="374" y="0"/>
                  </a:lnTo>
                  <a:lnTo>
                    <a:pt x="748" y="648"/>
                  </a:lnTo>
                  <a:lnTo>
                    <a:pt x="374" y="1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8" name="自选图形 29"/>
            <p:cNvSpPr/>
            <p:nvPr/>
          </p:nvSpPr>
          <p:spPr>
            <a:xfrm>
              <a:off x="7380" y="-33230"/>
              <a:ext cx="29360" cy="1812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29360" h="18120">
                  <a:moveTo>
                    <a:pt x="-5232" y="32723"/>
                  </a:moveTo>
                  <a:lnTo>
                    <a:pt x="-5606" y="33371"/>
                  </a:lnTo>
                  <a:lnTo>
                    <a:pt x="-5232" y="34014"/>
                  </a:lnTo>
                  <a:lnTo>
                    <a:pt x="-4858" y="33371"/>
                  </a:lnTo>
                  <a:lnTo>
                    <a:pt x="-5232" y="32723"/>
                  </a:lnTo>
                  <a:close/>
                  <a:moveTo>
                    <a:pt x="-5232" y="34014"/>
                  </a:moveTo>
                  <a:lnTo>
                    <a:pt x="-5232" y="34374"/>
                  </a:lnTo>
                  <a:moveTo>
                    <a:pt x="-5232" y="34374"/>
                  </a:moveTo>
                  <a:lnTo>
                    <a:pt x="-4229" y="34374"/>
                  </a:lnTo>
                  <a:moveTo>
                    <a:pt x="-2606" y="32483"/>
                  </a:moveTo>
                  <a:lnTo>
                    <a:pt x="-206" y="32483"/>
                  </a:lnTo>
                  <a:moveTo>
                    <a:pt x="-206" y="32483"/>
                  </a:moveTo>
                  <a:lnTo>
                    <a:pt x="-206" y="32018"/>
                  </a:lnTo>
                  <a:moveTo>
                    <a:pt x="-221" y="31240"/>
                  </a:moveTo>
                  <a:lnTo>
                    <a:pt x="-1886" y="31629"/>
                  </a:lnTo>
                  <a:lnTo>
                    <a:pt x="-221" y="32018"/>
                  </a:lnTo>
                  <a:lnTo>
                    <a:pt x="1440" y="31629"/>
                  </a:lnTo>
                  <a:lnTo>
                    <a:pt x="-221" y="31240"/>
                  </a:lnTo>
                  <a:close/>
                  <a:moveTo>
                    <a:pt x="-2606" y="31600"/>
                  </a:moveTo>
                  <a:lnTo>
                    <a:pt x="-1886" y="31600"/>
                  </a:lnTo>
                  <a:moveTo>
                    <a:pt x="-2606" y="30683"/>
                  </a:moveTo>
                  <a:lnTo>
                    <a:pt x="-206" y="30683"/>
                  </a:lnTo>
                  <a:moveTo>
                    <a:pt x="-206" y="30683"/>
                  </a:moveTo>
                  <a:lnTo>
                    <a:pt x="-206" y="30026"/>
                  </a:lnTo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" name="任意多边形 28"/>
            <p:cNvSpPr/>
            <p:nvPr/>
          </p:nvSpPr>
          <p:spPr>
            <a:xfrm>
              <a:off x="6045" y="-3882"/>
              <a:ext cx="2237" cy="725"/>
            </a:xfrm>
            <a:custGeom>
              <a:avLst/>
              <a:gdLst/>
              <a:ahLst/>
              <a:cxnLst/>
              <a:rect l="0" t="0" r="0" b="0"/>
              <a:pathLst>
                <a:path w="2237" h="725">
                  <a:moveTo>
                    <a:pt x="1118" y="725"/>
                  </a:moveTo>
                  <a:lnTo>
                    <a:pt x="0" y="360"/>
                  </a:lnTo>
                  <a:lnTo>
                    <a:pt x="1118" y="0"/>
                  </a:lnTo>
                  <a:lnTo>
                    <a:pt x="2236" y="360"/>
                  </a:lnTo>
                  <a:lnTo>
                    <a:pt x="1118" y="7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2" name="自选图形 27"/>
            <p:cNvSpPr/>
            <p:nvPr/>
          </p:nvSpPr>
          <p:spPr>
            <a:xfrm>
              <a:off x="19880" y="-21850"/>
              <a:ext cx="20060" cy="956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20060" h="9560">
                  <a:moveTo>
                    <a:pt x="-12716" y="17969"/>
                  </a:moveTo>
                  <a:lnTo>
                    <a:pt x="-13834" y="18329"/>
                  </a:lnTo>
                  <a:lnTo>
                    <a:pt x="-12716" y="18694"/>
                  </a:lnTo>
                  <a:lnTo>
                    <a:pt x="-11598" y="18329"/>
                  </a:lnTo>
                  <a:lnTo>
                    <a:pt x="-12716" y="17969"/>
                  </a:lnTo>
                  <a:close/>
                  <a:moveTo>
                    <a:pt x="-15106" y="18314"/>
                  </a:moveTo>
                  <a:lnTo>
                    <a:pt x="-13743" y="18314"/>
                  </a:lnTo>
                  <a:moveTo>
                    <a:pt x="-11060" y="20249"/>
                  </a:moveTo>
                  <a:lnTo>
                    <a:pt x="-10292" y="20263"/>
                  </a:lnTo>
                  <a:moveTo>
                    <a:pt x="-11732" y="18314"/>
                  </a:moveTo>
                  <a:lnTo>
                    <a:pt x="-10354" y="18314"/>
                  </a:lnTo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矩形 26"/>
            <p:cNvSpPr/>
            <p:nvPr/>
          </p:nvSpPr>
          <p:spPr>
            <a:xfrm>
              <a:off x="9525" y="-3939"/>
              <a:ext cx="740" cy="735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6" name="自选图形 25"/>
            <p:cNvSpPr/>
            <p:nvPr/>
          </p:nvSpPr>
          <p:spPr>
            <a:xfrm>
              <a:off x="6120" y="-37610"/>
              <a:ext cx="39440" cy="28880"/>
            </a:xfrm>
            <a:custGeom>
              <a:avLst/>
              <a:gdLst>
                <a:gd name="A1" fmla="val 0"/>
                <a:gd name="A2" fmla="val 0"/>
                <a:gd name="A3" fmla="val 0"/>
              </a:gdLst>
              <a:ahLst/>
              <a:cxnLst/>
              <a:rect l="0" t="0" r="0" b="0"/>
              <a:pathLst>
                <a:path w="39440" h="28880">
                  <a:moveTo>
                    <a:pt x="3799" y="33671"/>
                  </a:moveTo>
                  <a:lnTo>
                    <a:pt x="3799" y="33273"/>
                  </a:lnTo>
                  <a:lnTo>
                    <a:pt x="3799" y="33273"/>
                  </a:lnTo>
                  <a:lnTo>
                    <a:pt x="3799" y="32874"/>
                  </a:lnTo>
                  <a:moveTo>
                    <a:pt x="3799" y="32874"/>
                  </a:moveTo>
                  <a:lnTo>
                    <a:pt x="1054" y="32874"/>
                  </a:lnTo>
                  <a:moveTo>
                    <a:pt x="1054" y="32874"/>
                  </a:moveTo>
                  <a:lnTo>
                    <a:pt x="1044" y="33729"/>
                  </a:lnTo>
                  <a:moveTo>
                    <a:pt x="-1346" y="39806"/>
                  </a:moveTo>
                  <a:lnTo>
                    <a:pt x="4817" y="39806"/>
                  </a:lnTo>
                  <a:moveTo>
                    <a:pt x="4817" y="39806"/>
                  </a:moveTo>
                  <a:lnTo>
                    <a:pt x="4817" y="34074"/>
                  </a:lnTo>
                  <a:moveTo>
                    <a:pt x="4817" y="34074"/>
                  </a:moveTo>
                  <a:lnTo>
                    <a:pt x="4140" y="34074"/>
                  </a:lnTo>
                  <a:moveTo>
                    <a:pt x="-4346" y="37766"/>
                  </a:moveTo>
                  <a:lnTo>
                    <a:pt x="-4649" y="37766"/>
                  </a:lnTo>
                  <a:moveTo>
                    <a:pt x="-4649" y="37766"/>
                  </a:moveTo>
                  <a:lnTo>
                    <a:pt x="-4649" y="38092"/>
                  </a:lnTo>
                </a:path>
              </a:pathLst>
            </a:custGeom>
            <a:noFill/>
            <a:ln w="91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" name="文本框 24"/>
            <p:cNvSpPr txBox="1"/>
            <p:nvPr/>
          </p:nvSpPr>
          <p:spPr>
            <a:xfrm>
              <a:off x="3302" y="-4604"/>
              <a:ext cx="128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系统启动测试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0" name="文本框 23"/>
            <p:cNvSpPr txBox="1"/>
            <p:nvPr/>
          </p:nvSpPr>
          <p:spPr>
            <a:xfrm>
              <a:off x="8193" y="-4498"/>
              <a:ext cx="86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切换水泵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2" name="文本框 22"/>
            <p:cNvSpPr txBox="1"/>
            <p:nvPr/>
          </p:nvSpPr>
          <p:spPr>
            <a:xfrm>
              <a:off x="3722" y="-3668"/>
              <a:ext cx="44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采水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4" name="文本框 21"/>
            <p:cNvSpPr txBox="1"/>
            <p:nvPr/>
          </p:nvSpPr>
          <p:spPr>
            <a:xfrm>
              <a:off x="6681" y="-3610"/>
              <a:ext cx="86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压力检测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6" name="文本框 20"/>
            <p:cNvSpPr txBox="1"/>
            <p:nvPr/>
          </p:nvSpPr>
          <p:spPr>
            <a:xfrm>
              <a:off x="9676" y="-3807"/>
              <a:ext cx="440" cy="51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</a:pPr>
              <a:r>
                <a:rPr lang="en-US" altLang="zh-CN" sz="1000" kern="100" spc="15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采水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lnSpc>
                  <a:spcPts val="1145"/>
                </a:lnSpc>
                <a:spcBef>
                  <a:spcPts val="200"/>
                </a:spcBef>
              </a:pPr>
              <a:r>
                <a:rPr lang="en-US" altLang="zh-CN" sz="1000" kern="100" spc="15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故障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8" name="文本框 19"/>
            <p:cNvSpPr txBox="1"/>
            <p:nvPr/>
          </p:nvSpPr>
          <p:spPr>
            <a:xfrm>
              <a:off x="8865" y="-3322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否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0" name="文本框 18"/>
            <p:cNvSpPr txBox="1"/>
            <p:nvPr/>
          </p:nvSpPr>
          <p:spPr>
            <a:xfrm>
              <a:off x="7396" y="-2962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是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2" name="文本框 17"/>
            <p:cNvSpPr txBox="1"/>
            <p:nvPr/>
          </p:nvSpPr>
          <p:spPr>
            <a:xfrm>
              <a:off x="3722" y="-2669"/>
              <a:ext cx="44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沉沙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4" name="文本框 16"/>
            <p:cNvSpPr txBox="1"/>
            <p:nvPr/>
          </p:nvSpPr>
          <p:spPr>
            <a:xfrm>
              <a:off x="3722" y="-1820"/>
              <a:ext cx="44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采样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6" name="文本框 15"/>
            <p:cNvSpPr txBox="1"/>
            <p:nvPr/>
          </p:nvSpPr>
          <p:spPr>
            <a:xfrm>
              <a:off x="1756" y="-1589"/>
              <a:ext cx="894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 spc="2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五参数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68" name="文本框 14"/>
            <p:cNvSpPr txBox="1"/>
            <p:nvPr/>
          </p:nvSpPr>
          <p:spPr>
            <a:xfrm>
              <a:off x="6398" y="-1705"/>
              <a:ext cx="149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液位、压力检测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0" name="文本框 13"/>
            <p:cNvSpPr txBox="1"/>
            <p:nvPr/>
          </p:nvSpPr>
          <p:spPr>
            <a:xfrm>
              <a:off x="1756" y="-1277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测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2" name="文本框 12"/>
            <p:cNvSpPr txBox="1"/>
            <p:nvPr/>
          </p:nvSpPr>
          <p:spPr>
            <a:xfrm>
              <a:off x="2281" y="-1277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量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4" name="文本框 11"/>
            <p:cNvSpPr txBox="1"/>
            <p:nvPr/>
          </p:nvSpPr>
          <p:spPr>
            <a:xfrm>
              <a:off x="9105" y="-1364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否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6" name="文本框 10"/>
            <p:cNvSpPr txBox="1"/>
            <p:nvPr/>
          </p:nvSpPr>
          <p:spPr>
            <a:xfrm>
              <a:off x="3512" y="-922"/>
              <a:ext cx="4111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  <a:tabLst>
                  <a:tab pos="2466340" algn="l"/>
                </a:tabLst>
              </a:pPr>
              <a:r>
                <a:rPr lang="en-US" altLang="zh-CN" sz="1000" kern="100" spc="15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水站分</a:t>
              </a: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析	是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78" name="文本框 9"/>
            <p:cNvSpPr txBox="1"/>
            <p:nvPr/>
          </p:nvSpPr>
          <p:spPr>
            <a:xfrm>
              <a:off x="2035" y="-92"/>
              <a:ext cx="227" cy="51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17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超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>
                <a:lnSpc>
                  <a:spcPts val="1145"/>
                </a:lnSpc>
                <a:spcBef>
                  <a:spcPts val="20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标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0" name="文本框 8"/>
            <p:cNvSpPr txBox="1"/>
            <p:nvPr/>
          </p:nvSpPr>
          <p:spPr>
            <a:xfrm>
              <a:off x="3302" y="100"/>
              <a:ext cx="128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数据保存上传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2" name="文本框 7"/>
            <p:cNvSpPr txBox="1"/>
            <p:nvPr/>
          </p:nvSpPr>
          <p:spPr>
            <a:xfrm>
              <a:off x="3407" y="1022"/>
              <a:ext cx="107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排空及清洗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4" name="文本框 6"/>
            <p:cNvSpPr txBox="1"/>
            <p:nvPr/>
          </p:nvSpPr>
          <p:spPr>
            <a:xfrm>
              <a:off x="2299" y="1363"/>
              <a:ext cx="227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否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6" name="文本框 5"/>
            <p:cNvSpPr txBox="1"/>
            <p:nvPr/>
          </p:nvSpPr>
          <p:spPr>
            <a:xfrm>
              <a:off x="3512" y="2049"/>
              <a:ext cx="860" cy="2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>
                <a:lnSpc>
                  <a:spcPts val="1030"/>
                </a:lnSpc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系统待机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7" name="文本框 4"/>
            <p:cNvSpPr txBox="1"/>
            <p:nvPr/>
          </p:nvSpPr>
          <p:spPr>
            <a:xfrm>
              <a:off x="1125" y="486"/>
              <a:ext cx="572" cy="1440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 marR="0" algn="just">
                <a:lnSpc>
                  <a:spcPct val="121000"/>
                </a:lnSpc>
                <a:spcBef>
                  <a:spcPts val="40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超限预警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8" name="文本框 3"/>
            <p:cNvSpPr txBox="1"/>
            <p:nvPr/>
          </p:nvSpPr>
          <p:spPr>
            <a:xfrm>
              <a:off x="9602" y="-1947"/>
              <a:ext cx="735" cy="735"/>
            </a:xfrm>
            <a:prstGeom prst="rect">
              <a:avLst/>
            </a:prstGeom>
            <a:noFill/>
            <a:ln w="9144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upright="1"/>
            <a:lstStyle/>
            <a:p>
              <a:pPr marL="0" marR="0">
                <a:lnSpc>
                  <a:spcPct val="122000"/>
                </a:lnSpc>
                <a:spcBef>
                  <a:spcPts val="500"/>
                </a:spcBef>
              </a:pPr>
              <a:r>
                <a:rPr lang="en-US" altLang="zh-CN" sz="1000" kern="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供样故障</a:t>
              </a:r>
              <a:endParaRPr lang="en-US" altLang="zh-CN" sz="10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</p:grpSp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65" y="975991"/>
            <a:ext cx="9791700" cy="5438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99210" y="132380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lstStyle/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dirty="0">
                <a:solidFill>
                  <a:schemeClr val="accent1"/>
                </a:solidFill>
                <a:sym typeface="+mn-ea"/>
              </a:rPr>
              <a:t>产品介绍</a:t>
            </a:r>
            <a:endParaRPr lang="zh-CN" altLang="en-US" sz="54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 fontScale="95000"/>
          </a:bodyPr>
          <a:lstStyle/>
          <a:p>
            <a:pPr indent="457200"/>
            <a:r>
              <a:rPr lang="zh-CN" altLang="en-US" dirty="0">
                <a:ea typeface="黑体" panose="02010609060101010101" pitchFamily="49" charset="-122"/>
                <a:sym typeface="+mn-ea"/>
              </a:rPr>
              <a:t>户外</a:t>
            </a:r>
            <a:r>
              <a:rPr dirty="0">
                <a:ea typeface="黑体" panose="02010609060101010101" pitchFamily="49" charset="-122"/>
                <a:sym typeface="+mn-ea"/>
              </a:rPr>
              <a:t>水站多参数可同时测定</a:t>
            </a:r>
            <a:r>
              <a:rPr lang="en-US" altLang="zh-CN" dirty="0">
                <a:ea typeface="黑体" panose="02010609060101010101" pitchFamily="49" charset="-122"/>
                <a:sym typeface="+mn-ea"/>
              </a:rPr>
              <a:t>10</a:t>
            </a:r>
            <a:r>
              <a:rPr dirty="0">
                <a:ea typeface="黑体" panose="02010609060101010101" pitchFamily="49" charset="-122"/>
                <a:sym typeface="+mn-ea"/>
              </a:rPr>
              <a:t>参数：</a:t>
            </a:r>
            <a:r>
              <a:rPr lang="zh-CN" altLang="en-US" dirty="0">
                <a:ea typeface="黑体" panose="02010609060101010101" pitchFamily="49" charset="-122"/>
                <a:sym typeface="+mn-ea"/>
              </a:rPr>
              <a:t>高锰酸盐指数、</a:t>
            </a:r>
            <a:r>
              <a:rPr lang="en-US" altLang="zh-CN" dirty="0" err="1">
                <a:ea typeface="黑体" panose="02010609060101010101" pitchFamily="49" charset="-122"/>
                <a:sym typeface="+mn-ea"/>
              </a:rPr>
              <a:t>CODcr</a:t>
            </a:r>
            <a:r>
              <a:rPr dirty="0">
                <a:ea typeface="黑体" panose="02010609060101010101" pitchFamily="49" charset="-122"/>
                <a:sym typeface="+mn-ea"/>
              </a:rPr>
              <a:t>、氨氮、总磷、总氮、五参数：水温、</a:t>
            </a:r>
            <a:r>
              <a:rPr lang="en-US" altLang="zh-CN" dirty="0">
                <a:ea typeface="黑体" panose="02010609060101010101" pitchFamily="49" charset="-122"/>
                <a:sym typeface="+mn-ea"/>
              </a:rPr>
              <a:t>pH</a:t>
            </a:r>
            <a:r>
              <a:rPr dirty="0">
                <a:ea typeface="黑体" panose="02010609060101010101" pitchFamily="49" charset="-122"/>
                <a:sym typeface="+mn-ea"/>
              </a:rPr>
              <a:t>、电导率、溶解氧、浊度</a:t>
            </a:r>
            <a:r>
              <a:rPr lang="en-US" dirty="0"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dirty="0">
                <a:ea typeface="黑体" panose="02010609060101010101" pitchFamily="49" charset="-122"/>
                <a:sym typeface="+mn-ea"/>
              </a:rPr>
              <a:t>叶绿素、蓝绿藻</a:t>
            </a:r>
            <a:r>
              <a:rPr dirty="0">
                <a:ea typeface="黑体" panose="02010609060101010101" pitchFamily="49" charset="-122"/>
                <a:sym typeface="+mn-ea"/>
              </a:rPr>
              <a:t>等多种参数。可安装在室外，用于河道，水库，湖泊等地表水的检测。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1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空白演示经典风格"/>
</p:tagLst>
</file>

<file path=ppt/tags/tag258.xml><?xml version="1.0" encoding="utf-8"?>
<p:tagLst xmlns:p="http://schemas.openxmlformats.org/presentationml/2006/main">
  <p:tag name="KSO_WM_SLIDE_ID" val="custom2020691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HUMB_INDEX" val="12"/>
  <p:tag name="KSO_WM_TEMPLATE_THUMBS_INDEX" val="1、4、7、8、10、11、12、13、15"/>
  <p:tag name="KSO_WM_SPECIAL_SOURCE" val="bdnull"/>
</p:tagLst>
</file>

<file path=ppt/tags/tag25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FORE_SCHEMECOLOR_INDEX_BRIGHTNESS" val="0"/>
  <p:tag name="KSO_WM_UNIT_TEXT_FORE_SCHEMECOLOR_INDEX" val="5"/>
  <p:tag name="KSO_WM_UNIT_TEXT_LINE_FILL_TYPE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2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26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FORE_SCHEMECOLOR_INDEX_BRIGHTNESS" val="0"/>
  <p:tag name="KSO_WM_UNIT_TEXT_FORE_SCHEMECOLOR_INDEX" val="5"/>
  <p:tag name="KSO_WM_UNIT_TEXT_LINE_FILL_TYPE" val="2"/>
</p:tagLst>
</file>

<file path=ppt/tags/tag26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FORE_SCHEMECOLOR_INDEX_BRIGHTNESS" val="0"/>
  <p:tag name="KSO_WM_UNIT_TEXT_FORE_SCHEMECOLOR_INDEX" val="5"/>
  <p:tag name="KSO_WM_UNIT_TEXT_LINE_FILL_TYPE" val="2"/>
</p:tagLst>
</file>

<file path=ppt/tags/tag2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26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FORE_SCHEMECOLOR_INDEX_BRIGHTNESS" val="0"/>
  <p:tag name="KSO_WM_UNIT_TEXT_FORE_SCHEMECOLOR_INDEX" val="5"/>
  <p:tag name="KSO_WM_UNIT_TEXT_LINE_FILL_TYPE" val="2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27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27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843_1*f*1"/>
  <p:tag name="KSO_WM_TEMPLATE_CATEGORY" val="diagram"/>
  <p:tag name="KSO_WM_TEMPLATE_INDEX" val="2021284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76"/>
  <p:tag name="KSO_WM_UNIT_SHOW_EDIT_AREA_INDICATION" val="1"/>
  <p:tag name="KSO_WM_CHIP_GROUPID" val="5e6b05596848fb12bee65ac8"/>
  <p:tag name="KSO_WM_CHIP_XID" val="5e6b05596848fb12bee65aca"/>
  <p:tag name="KSO_WM_UNIT_DEC_AREA_ID" val="8cb1ccbfd41a4f08aa021a2337e676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3f115901fe44f3787d5c3752471e8b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644054ed1e2fb8092e"/>
  <p:tag name="KSO_WM_TEMPLATE_ASSEMBLE_GROUPID" val="60656f644054ed1e2fb8092e"/>
</p:tagLst>
</file>

<file path=ppt/tags/tag274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6&quot;,&quot;maxSize&quot;:{&quot;size1&quot;:20},&quot;minSize&quot;:{&quot;size1&quot;:11.2},&quot;normalSize&quot;:{&quot;size1&quot;:11.2},&quot;subLayout&quot;:[{&quot;id&quot;:&quot;2022-03-10T09:53:56&quot;,&quot;margin&quot;:{&quot;bottom&quot;:0.026000002399086952,&quot;left&quot;:1.2699999809265137,&quot;right&quot;:1.2699999809265137,&quot;top&quot;:0.4230000078678131},&quot;type&quot;:0},{&quot;id&quot;:&quot;2022-03-10T09:53:5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278.xml><?xml version="1.0" encoding="utf-8"?>
<p:tagLst xmlns:p="http://schemas.openxmlformats.org/presentationml/2006/main">
  <p:tag name="KSO_WM_UNIT_PRESET_TEXT" val="单击此处添加正文"/>
  <p:tag name="KSO_WM_UNIT_NOCLEAR" val="0"/>
  <p:tag name="KSO_WM_UNIT_SHOW_EDIT_AREA_INDICATION" val="1"/>
  <p:tag name="KSO_WM_UNIT_VALUE" val="68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176_13*f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</p:tagLst>
</file>

<file path=ppt/tags/tag279.xml><?xml version="1.0" encoding="utf-8"?>
<p:tagLst xmlns:p="http://schemas.openxmlformats.org/presentationml/2006/main">
  <p:tag name="KSO_WM_UNIT_SMARTLAYOUT_COMPRESS_INFO" val="{&#10;    &quot;id&quot;: &quot;2022-03-10T09:53:56&quot;,&#10;    &quot;max&quot;: 12.274724409448815,&#10;    &quot;topChanged&quot;: 0&#10;}&#10;"/>
  <p:tag name="KSO_WM_UNIT_TEXT_FILL_FORE_SCHEMECOLOR_INDEX_BRIGHTNESS" val="0.25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UNIT_SMARTLAYOUT_COMPRESS_INFO" val="{&#10;    &quot;id&quot;: &quot;2022-03-10T09:53:56&quot;,&#10;    &quot;max&quot;: 12.274724409448815,&#10;    &quot;topChanged&quot;: 0&#10;}&#10;"/>
  <p:tag name="KSO_WM_UNIT_TEXT_FILL_FORE_SCHEMECOLOR_INDEX_BRIGHTNESS" val="0.25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6&quot;,&quot;maxSize&quot;:{&quot;size1&quot;:20},&quot;minSize&quot;:{&quot;size1&quot;:11.2},&quot;normalSize&quot;:{&quot;size1&quot;:11.2},&quot;subLayout&quot;:[{&quot;id&quot;:&quot;2022-03-10T09:53:56&quot;,&quot;margin&quot;:{&quot;bottom&quot;:0.026000002399086952,&quot;left&quot;:1.2699999809265137,&quot;right&quot;:1.2699999809265137,&quot;top&quot;:0.4230000078678131},&quot;type&quot;:0},{&quot;id&quot;:&quot;2022-03-10T09:53:5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283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284.xml><?xml version="1.0" encoding="utf-8"?>
<p:tagLst xmlns:p="http://schemas.openxmlformats.org/presentationml/2006/main">
  <p:tag name="KSO_WM_BEAUTIFY_FLAG" val="#wm#"/>
  <p:tag name="KSO_WM_TEMPLATE_CATEGORY" val="diagram"/>
  <p:tag name="KSO_WM_TEMPLATE_INDEX" val="20220058"/>
  <p:tag name="KSO_WM_SPECIAL_SOURCE" val="bdnull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286.xml><?xml version="1.0" encoding="utf-8"?>
<p:tagLst xmlns:p="http://schemas.openxmlformats.org/presentationml/2006/main">
  <p:tag name="KSO_WM_BEAUTIFY_FLAG" val="#wm#"/>
  <p:tag name="KSO_WM_TEMPLATE_CATEGORY" val="diagram"/>
  <p:tag name="KSO_WM_TEMPLATE_INDEX" val="20220058"/>
  <p:tag name="KSO_WM_SPECIAL_SOURCE" val="bdnull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288.xml><?xml version="1.0" encoding="utf-8"?>
<p:tagLst xmlns:p="http://schemas.openxmlformats.org/presentationml/2006/main">
  <p:tag name="KSO_WM_BEAUTIFY_FLAG" val="#wm#"/>
  <p:tag name="KSO_WM_TEMPLATE_CATEGORY" val="diagram"/>
  <p:tag name="KSO_WM_TEMPLATE_INDEX" val="20220058"/>
  <p:tag name="KSO_WM_SPECIAL_SOURCE" val="bdnull"/>
</p:tagLst>
</file>

<file path=ppt/tags/tag28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FORE_SCHEMECOLOR_INDEX_BRIGHTNESS" val="0"/>
  <p:tag name="KSO_WM_UNIT_TEXT_FORE_SCHEMECOLOR_INDEX" val="5"/>
  <p:tag name="KSO_WM_UNIT_TEXT_LINE_FILL_TYPE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2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7*b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点击此处添加正文，文字是您思炼，为了演示发布的良好效果，请言简意赅的阐述您的观点。点击此处添加正文，请言简意赅的阐述您的观点。"/>
  <p:tag name="KSO_WM_UNIT_TEXT_FILL_FORE_SCHEMECOLOR_INDEX_BRIGHTNESS" val="0.25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296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297.xml><?xml version="1.0" encoding="utf-8"?>
<p:tagLst xmlns:p="http://schemas.openxmlformats.org/presentationml/2006/main">
  <p:tag name="KSO_WM_UNIT_SMARTLAYOUT_COMPRESS_INFO" val="{&#10;    &quot;id&quot;: &quot;2022-03-10T09:53:56&quot;,&#10;    &quot;max&quot;: 12.274724409448815,&#10;    &quot;topChanged&quot;: 0&#10;}&#10;"/>
  <p:tag name="KSO_WM_UNIT_TEXT_FILL_FORE_SCHEMECOLOR_INDEX_BRIGHTNESS" val="0.25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6&quot;,&quot;maxSize&quot;:{&quot;size1&quot;:20},&quot;minSize&quot;:{&quot;size1&quot;:11.2},&quot;normalSize&quot;:{&quot;size1&quot;:11.2},&quot;subLayout&quot;:[{&quot;id&quot;:&quot;2022-03-10T09:53:56&quot;,&quot;margin&quot;:{&quot;bottom&quot;:0.026000002399086952,&quot;left&quot;:1.2699999809265137,&quot;right&quot;:1.2699999809265137,&quot;top&quot;:0.4230000078678131},&quot;type&quot;:0},{&quot;id&quot;:&quot;2022-03-10T09:53:5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303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04.xml><?xml version="1.0" encoding="utf-8"?>
<p:tagLst xmlns:p="http://schemas.openxmlformats.org/presentationml/2006/main">
  <p:tag name="KSO_WM_UNIT_SMARTLAYOUT_COMPRESS_INFO" val="{&#10;    &quot;id&quot;: &quot;2022-03-10T09:53:56&quot;,&#10;    &quot;max&quot;: 12.274724409448815,&#10;    &quot;topChanged&quot;: 0&#10;}&#10;"/>
  <p:tag name="KSO_WM_UNIT_TEXT_FILL_FORE_SCHEMECOLOR_INDEX_BRIGHTNESS" val="0.25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6&quot;,&quot;maxSize&quot;:{&quot;size1&quot;:20},&quot;minSize&quot;:{&quot;size1&quot;:11.2},&quot;normalSize&quot;:{&quot;size1&quot;:11.2},&quot;subLayout&quot;:[{&quot;id&quot;:&quot;2022-03-10T09:53:56&quot;,&quot;margin&quot;:{&quot;bottom&quot;:0.026000002399086952,&quot;left&quot;:1.2699999809265137,&quot;right&quot;:1.2699999809265137,&quot;top&quot;:0.4230000078678131},&quot;type&quot;:0},{&quot;id&quot;:&quot;2022-03-10T09:53:5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11.xml><?xml version="1.0" encoding="utf-8"?>
<p:tagLst xmlns:p="http://schemas.openxmlformats.org/presentationml/2006/main">
  <p:tag name="KSO_WM_UNIT_SMARTLAYOUT_COMPRESS_INFO" val="{&#10;    &quot;id&quot;: &quot;2022-03-10T09:53:56&quot;,&#10;    &quot;max&quot;: 12.274724409448815,&#10;    &quot;topChanged&quot;: 0&#10;}&#10;"/>
  <p:tag name="KSO_WM_UNIT_TEXT_FILL_FORE_SCHEMECOLOR_INDEX_BRIGHTNESS" val="0.25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6&quot;,&quot;maxSize&quot;:{&quot;size1&quot;:20},&quot;minSize&quot;:{&quot;size1&quot;:11.2},&quot;normalSize&quot;:{&quot;size1&quot;:11.2},&quot;subLayout&quot;:[{&quot;id&quot;:&quot;2022-03-10T09:53:56&quot;,&quot;margin&quot;:{&quot;bottom&quot;:0.026000002399086952,&quot;left&quot;:1.2699999809265137,&quot;right&quot;:1.2699999809265137,&quot;top&quot;:0.4230000078678131},&quot;type&quot;:0},{&quot;id&quot;:&quot;2022-03-10T09:53:5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31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18.xml><?xml version="1.0" encoding="utf-8"?>
<p:tagLst xmlns:p="http://schemas.openxmlformats.org/presentationml/2006/main">
  <p:tag name="KSO_WM_UNIT_SMARTLAYOUT_COMPRESS_INFO" val="{&#10;    &quot;id&quot;: &quot;2022-03-10T09:53:56&quot;,&#10;    &quot;max&quot;: 12.274724409448815,&#10;    &quot;topChanged&quot;: 0&#10;}&#10;"/>
  <p:tag name="KSO_WM_UNIT_TEXT_FILL_FORE_SCHEMECOLOR_INDEX_BRIGHTNESS" val="0.25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6&quot;,&quot;maxSize&quot;:{&quot;size1&quot;:20},&quot;minSize&quot;:{&quot;size1&quot;:11.2},&quot;normalSize&quot;:{&quot;size1&quot;:11.2},&quot;subLayout&quot;:[{&quot;id&quot;:&quot;2022-03-10T09:53:56&quot;,&quot;margin&quot;:{&quot;bottom&quot;:0.026000002399086952,&quot;left&quot;:1.2699999809265137,&quot;right&quot;:1.2699999809265137,&quot;top&quot;:0.4230000078678131},&quot;type&quot;:0},{&quot;id&quot;:&quot;2022-03-10T09:53:5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32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25.xml><?xml version="1.0" encoding="utf-8"?>
<p:tagLst xmlns:p="http://schemas.openxmlformats.org/presentationml/2006/main">
  <p:tag name="KSO_WM_UNIT_SMARTLAYOUT_COMPRESS_INFO" val="{&#10;    &quot;id&quot;: &quot;2022-03-10T09:53:56&quot;,&#10;    &quot;max&quot;: 12.274724409448815,&#10;    &quot;topChanged&quot;: 0&#10;}&#10;"/>
  <p:tag name="KSO_WM_UNIT_TEXT_FILL_FORE_SCHEMECOLOR_INDEX_BRIGHTNESS" val="0.25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6&quot;,&quot;maxSize&quot;:{&quot;size1&quot;:20},&quot;minSize&quot;:{&quot;size1&quot;:11.2},&quot;normalSize&quot;:{&quot;size1&quot;:11.2},&quot;subLayout&quot;:[{&quot;id&quot;:&quot;2022-03-10T09:53:56&quot;,&quot;margin&quot;:{&quot;bottom&quot;:0.026000002399086952,&quot;left&quot;:1.2699999809265137,&quot;right&quot;:1.2699999809265137,&quot;top&quot;:0.4230000078678131},&quot;type&quot;:0},{&quot;id&quot;:&quot;2022-03-10T09:53:5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329.xml><?xml version="1.0" encoding="utf-8"?>
<p:tagLst xmlns:p="http://schemas.openxmlformats.org/presentationml/2006/main">
  <p:tag name="KSO_WM_SLIDE_ID" val="custom20205176_20"/>
  <p:tag name="KSO_WM_TEMPLATE_SUBCATEGORY" val="19"/>
  <p:tag name="KSO_WM_TEMPLATE_MASTER_TYPE" val="0"/>
  <p:tag name="KSO_WM_TEMPLATE_COLOR_TYPE" val="1"/>
  <p:tag name="KSO_WM_SLIDE_ITEM_CNT" val="3"/>
  <p:tag name="KSO_WM_SLIDE_INDEX" val="20"/>
  <p:tag name="KSO_WM_TAG_VERSION" val="1.0"/>
  <p:tag name="KSO_WM_BEAUTIFY_FLAG" val="#wm#"/>
  <p:tag name="KSO_WM_TEMPLATE_CATEGORY" val="custom"/>
  <p:tag name="KSO_WM_TEMPLATE_INDEX" val="20205176"/>
  <p:tag name="KSO_WM_SLIDE_TYPE" val="text"/>
  <p:tag name="KSO_WM_SLIDE_SIZE" val="863.896*372.269"/>
  <p:tag name="KSO_WM_SLIDE_POSITION" val="48.35*119.875"/>
  <p:tag name="KSO_WM_DIAGRAM_GROUP_CODE" val="l1-3"/>
  <p:tag name="KSO_WM_SLIDE_DIAGTYPE" val="l"/>
  <p:tag name="KSO_WM_SLIDE_LAYOUT" val="a_l"/>
  <p:tag name="KSO_WM_SLIDE_LAYOUT_CNT" val="1_1"/>
  <p:tag name="KSO_WM_SLIDE_SUBTYPE" val="diag"/>
  <p:tag name="KSO_WM_UNIT_SHOW_EDIT_AREA_INDICATION" val="1"/>
  <p:tag name="KSO_WM_SPECIAL_SOURCE" val="bdnul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333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34.xml><?xml version="1.0" encoding="utf-8"?>
<p:tagLst xmlns:p="http://schemas.openxmlformats.org/presentationml/2006/main">
  <p:tag name="KSO_WM_UNIT_SMARTLAYOUT_COMPRESS_INFO" val="{&#10;    &quot;id&quot;: &quot;2022-03-10T09:53:56&quot;,&#10;    &quot;max&quot;: 12.274724409448815,&#10;    &quot;topChanged&quot;: 0&#10;}&#10;"/>
  <p:tag name="KSO_WM_UNIT_TEXT_FILL_FORE_SCHEMECOLOR_INDEX_BRIGHTNESS" val="0.25"/>
  <p:tag name="KSO_WM_UNIT_TEXT_FILL_FORE_SCHEMECOLOR_INDEX" val="13"/>
  <p:tag name="KSO_WM_UNIT_TEXT_FILL_TYPE" val="1"/>
</p:tagLst>
</file>

<file path=ppt/tags/tag335.xml><?xml version="1.0" encoding="utf-8"?>
<p:tagLst xmlns:p="http://schemas.openxmlformats.org/presentationml/2006/main">
  <p:tag name="KSO_WM_UNIT_TABLE_BEAUTIFY" val="smartTable{910e18e1-5829-4e04-a8ce-61973dd0cbfc}"/>
  <p:tag name="TABLE_ENDDRAG_ORIGIN_RECT" val="857*372"/>
  <p:tag name="TABLE_ENDDRAG_RECT" val="49*110*857*372"/>
</p:tagLst>
</file>

<file path=ppt/tags/tag33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6&quot;,&quot;maxSize&quot;:{&quot;size1&quot;:20},&quot;minSize&quot;:{&quot;size1&quot;:11.2},&quot;normalSize&quot;:{&quot;size1&quot;:11.2},&quot;subLayout&quot;:[{&quot;id&quot;:&quot;2022-03-10T09:53:56&quot;,&quot;margin&quot;:{&quot;bottom&quot;:0.026000002399086952,&quot;left&quot;:1.2699999809265137,&quot;right&quot;:1.2699999809265137,&quot;top&quot;:0.4230000078678131},&quot;type&quot;:0},{&quot;id&quot;:&quot;2022-03-10T09:53:5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41.xml><?xml version="1.0" encoding="utf-8"?>
<p:tagLst xmlns:p="http://schemas.openxmlformats.org/presentationml/2006/main">
  <p:tag name="KSO_WM_UNIT_TABLE_BEAUTIFY" val="smartTable{58ec3db0-f655-49c9-a014-c0ddce202d76}"/>
  <p:tag name="TABLE_ENDDRAG_ORIGIN_RECT" val="704*258"/>
  <p:tag name="TABLE_ENDDRAG_RECT" val="61*138*704*258"/>
</p:tagLst>
</file>

<file path=ppt/tags/tag34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4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8&quot;,&quot;maxSize&quot;:{&quot;size1&quot;:20},&quot;minSize&quot;:{&quot;size1&quot;:11.2},&quot;normalSize&quot;:{&quot;size1&quot;:11.2},&quot;subLayout&quot;:[{&quot;id&quot;:&quot;2022-03-10T09:53:58&quot;,&quot;margin&quot;:{&quot;bottom&quot;:0.026000002399086952,&quot;left&quot;:1.2699999809265137,&quot;right&quot;:1.2699999809265137,&quot;top&quot;:0.4230000078678131},&quot;type&quot;:0},{&quot;id&quot;:&quot;2022-03-10T09:53:58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34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45.xml><?xml version="1.0" encoding="utf-8"?>
<p:tagLst xmlns:p="http://schemas.openxmlformats.org/presentationml/2006/main">
  <p:tag name="KSO_WM_SPECIAL_SOURCE" val="bdnull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  <p:tag name="KSO_WM_UNIT_TYPE" val="i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34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5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3-10T09:53:58&quot;,&quot;maxSize&quot;:{&quot;size1&quot;:20},&quot;minSize&quot;:{&quot;size1&quot;:11.2},&quot;normalSize&quot;:{&quot;size1&quot;:11.2},&quot;subLayout&quot;:[{&quot;id&quot;:&quot;2022-03-10T09:53:58&quot;,&quot;margin&quot;:{&quot;bottom&quot;:0.026000002399086952,&quot;left&quot;:1.2699999809265137,&quot;right&quot;:1.2699999809265137,&quot;top&quot;:0.4230000078678131},&quot;type&quot;:0},{&quot;id&quot;:&quot;2022-03-10T09:53:58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K_DARK_LIGHT" val=""/>
  <p:tag name="KSO_WM_SLIDE_BACKGROUND_TYPE" val="general"/>
  <p:tag name="KSO_WM_SPECIAL_SOURCE" val="bdnull"/>
</p:tagLst>
</file>

<file path=ppt/tags/tag35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FORE_SCHEMECOLOR_INDEX_BRIGHTNESS" val="0"/>
  <p:tag name="KSO_WM_UNIT_TEXT_FORE_SCHEMECOLOR_INDEX" val="5"/>
  <p:tag name="KSO_WM_UNIT_TEXT_LINE_FILL_TYPE" val="2"/>
</p:tagLst>
</file>

<file path=ppt/tags/tag3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</p:tagLst>
</file>

<file path=ppt/tags/tag35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  <p:tag name="KSO_WM_SPECIAL_SOURCE" val="bdnull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6_20*l_h_d*1_1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DIAGRAM_GROUP_CODE" val="l1-3"/>
  <p:tag name="KSO_WM_UNIT_VALUE" val="730*973"/>
  <p:tag name="KSO_WM_UNIT_TYPE" val="l_h_d"/>
  <p:tag name="KSO_WM_UNIT_INDEX" val="1_1_1"/>
  <p:tag name="KSO_WM_UNIT_SUPPORT_UNIT_TYPE" val="[&quot;all&quot;]"/>
  <p:tag name="KSO_WM_UNIT_PLACEHOLDER_TYPE" val="{&quot;md4&quot;:&quot;7F80DA0B19BD8271E7A3D7E527659A10&quot;,&quot;placeholderUnitType&quot;:[&quot;a&quot;],&quot;rotation&quot;:0}"/>
  <p:tag name="KSO_WM_UNIT_USESOURCEFORMAT_APPLY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6_20*l_h_d*1_2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DIAGRAM_GROUP_CODE" val="l1-3"/>
  <p:tag name="KSO_WM_UNIT_VALUE" val="730*973"/>
  <p:tag name="KSO_WM_UNIT_TYPE" val="l_h_d"/>
  <p:tag name="KSO_WM_UNIT_INDEX" val="1_2_1"/>
  <p:tag name="KSO_WM_UNIT_SUPPORT_UNIT_TYPE" val="[&quot;all&quot;]"/>
  <p:tag name="KSO_WM_UNIT_PLACEHOLDER_TYPE" val="{&quot;md4&quot;:&quot;7F80DA0B19BD8271E7A3D7E527659A10&quot;,&quot;placeholderUnitType&quot;:[&quot;a&quot;],&quot;rotation&quot;:0}"/>
  <p:tag name="KSO_WM_UNIT_USESOURCEFORMAT_APPLY" val="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6_20*l_h_d*1_3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DIAGRAM_GROUP_CODE" val="l1-3"/>
  <p:tag name="KSO_WM_UNIT_VALUE" val="730*973"/>
  <p:tag name="KSO_WM_UNIT_TYPE" val="l_h_d"/>
  <p:tag name="KSO_WM_UNIT_INDEX" val="1_3_1"/>
  <p:tag name="KSO_WM_UNIT_SUPPORT_UNIT_TYPE" val="[&quot;all&quot;]"/>
  <p:tag name="KSO_WM_UNIT_PLACEHOLDER_TYPE" val="{&quot;md4&quot;:&quot;7F80DA0B19BD8271E7A3D7E527659A10&quot;,&quot;placeholderUnitType&quot;:[&quot;a&quot;],&quot;rotation&quot;:0}"/>
  <p:tag name="KSO_WM_UNIT_USESOURCEFORMAT_APPLY" val="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6_20*l_h_a*1_1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4"/>
  <p:tag name="KSO_WM_DIAGRAM_GROUP_CODE" val="l1-3"/>
  <p:tag name="KSO_WM_UNIT_TYPE" val="l_h_a"/>
  <p:tag name="KSO_WM_UNIT_INDEX" val="1_1_1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6_20*l_h_a*1_2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4"/>
  <p:tag name="KSO_WM_DIAGRAM_GROUP_CODE" val="l1-3"/>
  <p:tag name="KSO_WM_UNIT_TYPE" val="l_h_a"/>
  <p:tag name="KSO_WM_UNIT_INDEX" val="1_2_1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6_20*l_h_a*1_3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4"/>
  <p:tag name="KSO_WM_DIAGRAM_GROUP_CODE" val="l1-3"/>
  <p:tag name="KSO_WM_UNIT_TYPE" val="l_h_a"/>
  <p:tag name="KSO_WM_UNIT_INDEX" val="1_3_1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36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63.xml><?xml version="1.0" encoding="utf-8"?>
<p:tagLst xmlns:p="http://schemas.openxmlformats.org/presentationml/2006/main">
  <p:tag name="KSO_WM_SLIDE_ID" val="custom20205176_20"/>
  <p:tag name="KSO_WM_TEMPLATE_SUBCATEGORY" val="19"/>
  <p:tag name="KSO_WM_TEMPLATE_MASTER_TYPE" val="0"/>
  <p:tag name="KSO_WM_TEMPLATE_COLOR_TYPE" val="1"/>
  <p:tag name="KSO_WM_SLIDE_ITEM_CNT" val="3"/>
  <p:tag name="KSO_WM_SLIDE_INDEX" val="20"/>
  <p:tag name="KSO_WM_TAG_VERSION" val="1.0"/>
  <p:tag name="KSO_WM_BEAUTIFY_FLAG" val="#wm#"/>
  <p:tag name="KSO_WM_TEMPLATE_CATEGORY" val="custom"/>
  <p:tag name="KSO_WM_TEMPLATE_INDEX" val="20205176"/>
  <p:tag name="KSO_WM_SLIDE_TYPE" val="text"/>
  <p:tag name="KSO_WM_SLIDE_SIZE" val="863.896*372.269"/>
  <p:tag name="KSO_WM_SLIDE_POSITION" val="48.35*119.875"/>
  <p:tag name="KSO_WM_DIAGRAM_GROUP_CODE" val="l1-3"/>
  <p:tag name="KSO_WM_SLIDE_DIAGTYPE" val="l"/>
  <p:tag name="KSO_WM_SLIDE_LAYOUT" val="a_l"/>
  <p:tag name="KSO_WM_SLIDE_LAYOUT_CNT" val="1_1"/>
  <p:tag name="KSO_WM_SLIDE_SUBTYPE" val="diag"/>
  <p:tag name="KSO_WM_UNIT_SHOW_EDIT_AREA_INDICATION" val="1"/>
  <p:tag name="KSO_WM_SPECIAL_SOURCE" val="bdnull"/>
</p:tagLst>
</file>

<file path=ppt/tags/tag3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4"/>
  <p:tag name="KSO_WM_TEMPLATE_SUBCATEGORY" val="19"/>
  <p:tag name="KSO_WM_TEMPLATE_MASTER_TYPE" val="0"/>
  <p:tag name="KSO_WM_TEMPLATE_COLOR_TYPE" val="1"/>
  <p:tag name="KSO_WM_SLIDE_ITEM_CNT" val="0"/>
  <p:tag name="KSO_WM_SLIDE_INDEX" val="14"/>
  <p:tag name="KSO_WM_TAG_VERSION" val="1.0"/>
  <p:tag name="KSO_WM_SLIDE_TYPE" val="text"/>
  <p:tag name="KSO_WM_SLIDE_SUBTYPE" val="picTxt"/>
  <p:tag name="KSO_WM_SLIDE_SIZE" val="863*431"/>
  <p:tag name="KSO_WM_SLIDE_POSITION" val="48*61"/>
  <p:tag name="KSO_WM_SLIDE_LAYOUT" val="a_d_f"/>
  <p:tag name="KSO_WM_SLIDE_LAYOUT_CNT" val="1_1_1"/>
  <p:tag name="KSO_WM_UNIT_SHOW_EDIT_AREA_INDICATION" val="1"/>
  <p:tag name="KSO_WM_SPECIAL_SOURCE" val="bdnull"/>
</p:tagLst>
</file>

<file path=ppt/tags/tag365.xml><?xml version="1.0" encoding="utf-8"?>
<p:tagLst xmlns:p="http://schemas.openxmlformats.org/presentationml/2006/main">
  <p:tag name="KSO_WM_UNIT_PLACING_PICTURE_USER_VIEWPORT" val="{&quot;height&quot;:7060,&quot;width&quot;:6850}"/>
</p:tagLst>
</file>

<file path=ppt/tags/tag3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4"/>
  <p:tag name="KSO_WM_TEMPLATE_SUBCATEGORY" val="19"/>
  <p:tag name="KSO_WM_TEMPLATE_MASTER_TYPE" val="0"/>
  <p:tag name="KSO_WM_TEMPLATE_COLOR_TYPE" val="1"/>
  <p:tag name="KSO_WM_SLIDE_ITEM_CNT" val="0"/>
  <p:tag name="KSO_WM_SLIDE_INDEX" val="14"/>
  <p:tag name="KSO_WM_TAG_VERSION" val="1.0"/>
  <p:tag name="KSO_WM_SLIDE_TYPE" val="text"/>
  <p:tag name="KSO_WM_SLIDE_SUBTYPE" val="picTxt"/>
  <p:tag name="KSO_WM_SLIDE_SIZE" val="863*431"/>
  <p:tag name="KSO_WM_SLIDE_POSITION" val="48*61"/>
  <p:tag name="KSO_WM_SLIDE_LAYOUT" val="a_d_f"/>
  <p:tag name="KSO_WM_SLIDE_LAYOUT_CNT" val="1_1_1"/>
  <p:tag name="KSO_WM_UNIT_SHOW_EDIT_AREA_INDICATION" val="1"/>
  <p:tag name="KSO_WM_SPECIAL_SOURCE" val="bdnull"/>
</p:tagLst>
</file>

<file path=ppt/tags/tag3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4"/>
  <p:tag name="KSO_WM_TEMPLATE_SUBCATEGORY" val="19"/>
  <p:tag name="KSO_WM_TEMPLATE_MASTER_TYPE" val="0"/>
  <p:tag name="KSO_WM_TEMPLATE_COLOR_TYPE" val="1"/>
  <p:tag name="KSO_WM_SLIDE_ITEM_CNT" val="0"/>
  <p:tag name="KSO_WM_SLIDE_INDEX" val="14"/>
  <p:tag name="KSO_WM_TAG_VERSION" val="1.0"/>
  <p:tag name="KSO_WM_SLIDE_TYPE" val="text"/>
  <p:tag name="KSO_WM_SLIDE_SUBTYPE" val="picTxt"/>
  <p:tag name="KSO_WM_SLIDE_SIZE" val="863*431"/>
  <p:tag name="KSO_WM_SLIDE_POSITION" val="48*61"/>
  <p:tag name="KSO_WM_SLIDE_LAYOUT" val="a_d_f"/>
  <p:tag name="KSO_WM_SLIDE_LAYOUT_CNT" val="1_1_1"/>
  <p:tag name="KSO_WM_UNIT_SHOW_EDIT_AREA_INDICATION" val="1"/>
  <p:tag name="KSO_WM_SPECIAL_SOURCE" val="bdnull"/>
</p:tagLst>
</file>

<file path=ppt/tags/tag3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4"/>
  <p:tag name="KSO_WM_TEMPLATE_SUBCATEGORY" val="19"/>
  <p:tag name="KSO_WM_TEMPLATE_MASTER_TYPE" val="0"/>
  <p:tag name="KSO_WM_TEMPLATE_COLOR_TYPE" val="1"/>
  <p:tag name="KSO_WM_SLIDE_ITEM_CNT" val="0"/>
  <p:tag name="KSO_WM_SLIDE_INDEX" val="14"/>
  <p:tag name="KSO_WM_TAG_VERSION" val="1.0"/>
  <p:tag name="KSO_WM_SLIDE_TYPE" val="text"/>
  <p:tag name="KSO_WM_SLIDE_SUBTYPE" val="picTxt"/>
  <p:tag name="KSO_WM_SLIDE_SIZE" val="863*431"/>
  <p:tag name="KSO_WM_SLIDE_POSITION" val="48*61"/>
  <p:tag name="KSO_WM_SLIDE_LAYOUT" val="a_d_f"/>
  <p:tag name="KSO_WM_SLIDE_LAYOUT_CNT" val="1_1_1"/>
  <p:tag name="KSO_WM_UNIT_SHOW_EDIT_AREA_INDICATION" val="1"/>
  <p:tag name="KSO_WM_SPECIAL_SOURCE" val="bdnull"/>
</p:tagLst>
</file>

<file path=ppt/tags/tag3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71.xml><?xml version="1.0" encoding="utf-8"?>
<p:tagLst xmlns:p="http://schemas.openxmlformats.org/presentationml/2006/main">
  <p:tag name="KSO_WM_UNIT_PLACING_PICTURE_USER_VIEWPORT" val="{&quot;height&quot;:7800,&quot;width&quot;:9075}"/>
</p:tagLst>
</file>

<file path=ppt/tags/tag3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73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  <p:tag name="KSO_WM_SPECIAL_SOURCE" val="bdnull"/>
</p:tagLst>
</file>

<file path=ppt/tags/tag3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5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</p:tagLst>
</file>

<file path=ppt/tags/tag376.xml><?xml version="1.0" encoding="utf-8"?>
<p:tagLst xmlns:p="http://schemas.openxmlformats.org/presentationml/2006/main">
  <p:tag name="KSO_WM_SLIDE_ID" val="custom20206915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5"/>
  <p:tag name="KSO_WM_SLIDE_TYPE" val="endPage"/>
  <p:tag name="KSO_WM_SLIDE_SUBTYPE" val="pureTxt"/>
  <p:tag name="KSO_WM_SLIDE_LAYOUT" val="a"/>
  <p:tag name="KSO_WM_SLIDE_LAYOUT_CNT" val="1"/>
  <p:tag name="KSO_WM_SLIDE_ANIMATION_ID" val="3127887"/>
  <p:tag name="KSO_WM_SLIDE_ANIMATION_TYPE" val="0_8_2"/>
  <p:tag name="KSO_WM_SPECIAL_SOURCE" val="bdnull"/>
</p:tagLst>
</file>

<file path=ppt/tags/tag377.xml><?xml version="1.0" encoding="utf-8"?>
<p:tagLst xmlns:p="http://schemas.openxmlformats.org/presentationml/2006/main">
  <p:tag name="KSO_DOCER_TEMPLATE_OPEN_ONCE_MARK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e546931-47cd-4ecc-bd95-1fc5c34b810e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06a908fc-7b82-4829-9753-f59008283bf1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3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4296</Words>
  <Application>WPS 演示</Application>
  <PresentationFormat>宽屏</PresentationFormat>
  <Paragraphs>685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Segoe UI</vt:lpstr>
      <vt:lpstr>Wingdings</vt:lpstr>
      <vt:lpstr>Times New Roman</vt:lpstr>
      <vt:lpstr>黑体</vt:lpstr>
      <vt:lpstr>Arial Unicode MS</vt:lpstr>
      <vt:lpstr>Calibri</vt:lpstr>
      <vt:lpstr>3_Office 主题​​</vt:lpstr>
      <vt:lpstr>1_Office 主题​​</vt:lpstr>
      <vt:lpstr>户外微型水质自动监测站   介绍资料</vt:lpstr>
      <vt:lpstr>户外微型水质自动监测站 </vt:lpstr>
      <vt:lpstr>户外微型水质自动监测站 </vt:lpstr>
      <vt:lpstr>PowerPoint 演示文稿</vt:lpstr>
      <vt:lpstr>PowerPoint 演示文稿</vt:lpstr>
      <vt:lpstr>PowerPoint 演示文稿</vt:lpstr>
      <vt:lpstr>户外水站运行流程</vt:lpstr>
      <vt:lpstr>户外水站运行流程</vt:lpstr>
      <vt:lpstr>产品介绍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应用案例</vt:lpstr>
      <vt:lpstr>PowerPoint 演示文稿</vt:lpstr>
      <vt:lpstr>HS-03黄山市地表水监测 －西溪南镇河道水渠治理监测项目</vt:lpstr>
      <vt:lpstr>邯郸市河道治理监测         －肥乡县生态公园治理监测项目</vt:lpstr>
      <vt:lpstr>徐州市河道治理监测项目   －齐乡镇支流河道治理配套监测</vt:lpstr>
      <vt:lpstr>太子湖河道监测项目</vt:lpstr>
      <vt:lpstr>PowerPoint 演示文稿</vt:lpstr>
      <vt:lpstr> 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户外微型水站介绍资料</dc:title>
  <dc:creator/>
  <cp:lastModifiedBy>青岛精诚仪器小孙</cp:lastModifiedBy>
  <cp:revision>261</cp:revision>
  <dcterms:created xsi:type="dcterms:W3CDTF">2019-06-19T02:08:00Z</dcterms:created>
  <dcterms:modified xsi:type="dcterms:W3CDTF">2022-08-17T05:57:29Z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37CBFDBEE5024B7AA03B7E2EBEA4E753</vt:lpwstr>
  </property>
</Properties>
</file>